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51" r:id="rId2"/>
  </p:sldMasterIdLst>
  <p:notesMasterIdLst>
    <p:notesMasterId r:id="rId10"/>
  </p:notesMasterIdLst>
  <p:sldIdLst>
    <p:sldId id="260" r:id="rId3"/>
    <p:sldId id="261" r:id="rId4"/>
    <p:sldId id="262" r:id="rId5"/>
    <p:sldId id="263" r:id="rId6"/>
    <p:sldId id="264" r:id="rId7"/>
    <p:sldId id="265" r:id="rId8"/>
    <p:sldId id="266" r:id="rId9"/>
  </p:sldIdLst>
  <p:sldSz cx="10080625" cy="7559675"/>
  <p:notesSz cx="7772400" cy="10058400"/>
  <p:defaultTextStyle>
    <a:defPPr>
      <a:defRPr lang="en-US"/>
    </a:defPPr>
    <a:lvl1pPr algn="l" defTabSz="449263" rtl="0" fontAlgn="base" hangingPunct="0">
      <a:lnSpc>
        <a:spcPct val="98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tx1"/>
        </a:solidFill>
        <a:latin typeface="Bitstream Vera Serif" pitchFamily="16" charset="0"/>
        <a:ea typeface="+mn-ea"/>
        <a:cs typeface="+mn-cs"/>
      </a:defRPr>
    </a:lvl1pPr>
    <a:lvl2pPr marL="742950" indent="-285750" algn="l" defTabSz="449263" rtl="0" fontAlgn="base" hangingPunct="0">
      <a:lnSpc>
        <a:spcPct val="98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tx1"/>
        </a:solidFill>
        <a:latin typeface="Bitstream Vera Serif" pitchFamily="16" charset="0"/>
        <a:ea typeface="+mn-ea"/>
        <a:cs typeface="+mn-cs"/>
      </a:defRPr>
    </a:lvl2pPr>
    <a:lvl3pPr marL="1143000" indent="-228600" algn="l" defTabSz="449263" rtl="0" fontAlgn="base" hangingPunct="0">
      <a:lnSpc>
        <a:spcPct val="98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tx1"/>
        </a:solidFill>
        <a:latin typeface="Bitstream Vera Serif" pitchFamily="16" charset="0"/>
        <a:ea typeface="+mn-ea"/>
        <a:cs typeface="+mn-cs"/>
      </a:defRPr>
    </a:lvl3pPr>
    <a:lvl4pPr marL="1600200" indent="-228600" algn="l" defTabSz="449263" rtl="0" fontAlgn="base" hangingPunct="0">
      <a:lnSpc>
        <a:spcPct val="98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tx1"/>
        </a:solidFill>
        <a:latin typeface="Bitstream Vera Serif" pitchFamily="16" charset="0"/>
        <a:ea typeface="+mn-ea"/>
        <a:cs typeface="+mn-cs"/>
      </a:defRPr>
    </a:lvl4pPr>
    <a:lvl5pPr marL="2057400" indent="-228600" algn="l" defTabSz="449263" rtl="0" fontAlgn="base" hangingPunct="0">
      <a:lnSpc>
        <a:spcPct val="98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tx1"/>
        </a:solidFill>
        <a:latin typeface="Bitstream Vera Serif" pitchFamily="16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Bitstream Vera Serif" pitchFamily="16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Bitstream Vera Serif" pitchFamily="16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Bitstream Vera Serif" pitchFamily="16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Bitstream Vera Serif" pitchFamily="1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820000"/>
    <a:srgbClr val="640000"/>
    <a:srgbClr val="928F00"/>
    <a:srgbClr val="E3DE00"/>
    <a:srgbClr val="C9C400"/>
    <a:srgbClr val="FFFF66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8" autoAdjust="0"/>
    <p:restoredTop sz="91367" autoAdjust="0"/>
  </p:normalViewPr>
  <p:slideViewPr>
    <p:cSldViewPr>
      <p:cViewPr varScale="1">
        <p:scale>
          <a:sx n="94" d="100"/>
          <a:sy n="94" d="100"/>
        </p:scale>
        <p:origin x="-1112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587500" y="1006475"/>
            <a:ext cx="4594225" cy="344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1185863" y="4787900"/>
            <a:ext cx="5405437" cy="3824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714034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dirty="0" smtClean="0"/>
              <a:t>WIT COMP1000 Computer Science I Course Material by Wentworth</a:t>
            </a:r>
            <a:r>
              <a:rPr lang="en-US" baseline="0" dirty="0" smtClean="0"/>
              <a:t> Institute of Technology</a:t>
            </a:r>
            <a:r>
              <a:rPr lang="en-US" dirty="0" smtClean="0"/>
              <a:t> (http://www.wit.edu/computer-science) is licensed under a Creative Commons Attribution-</a:t>
            </a:r>
            <a:r>
              <a:rPr lang="en-US" dirty="0" err="1" smtClean="0"/>
              <a:t>NonCommercial</a:t>
            </a:r>
            <a:r>
              <a:rPr lang="en-US" dirty="0" smtClean="0"/>
              <a:t> 4.0 International License (http://creativecommons.org/licenses/by-nc/4.0/).</a:t>
            </a:r>
            <a: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 </a:t>
            </a:r>
            <a:r>
              <a:rPr lang="en-US" sz="1200" b="0" i="0" kern="120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Based on a work at </a:t>
            </a:r>
            <a:r>
              <a:rPr lang="en-US" sz="1200" b="0" i="0" u="none" strike="noStrike" kern="120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https://sites.google.com/site/witcomp128fall2014.</a:t>
            </a:r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9328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487167" y="1874837"/>
            <a:ext cx="9143999" cy="5029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1792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1473200"/>
            <a:ext cx="8569325" cy="1620837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 anchor="ctr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0759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1473200"/>
            <a:ext cx="8569325" cy="1620837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 anchor="ctr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1855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200" indent="-457200">
              <a:buFont typeface="Wingdings" pitchFamily="2" charset="2"/>
              <a:buChar char="§"/>
              <a:defRPr/>
            </a:lvl1pPr>
            <a:lvl2pPr marL="914400" indent="-457200">
              <a:buFont typeface="Arial" pitchFamily="34" charset="0"/>
              <a:buChar char="•"/>
              <a:defRPr/>
            </a:lvl2pPr>
            <a:lvl3pPr marL="1257300" indent="-342900">
              <a:buFont typeface="Wingdings" pitchFamily="2" charset="2"/>
              <a:buChar char="§"/>
              <a:defRPr/>
            </a:lvl3pPr>
            <a:lvl4pPr marL="1714500" indent="-342900">
              <a:buFont typeface="Arial" pitchFamily="34" charset="0"/>
              <a:buChar char="•"/>
              <a:defRPr/>
            </a:lvl4pPr>
            <a:lvl5pPr marL="2171700" indent="-342900">
              <a:buFont typeface="Wingdings" pitchFamily="2" charset="2"/>
              <a:buChar char="§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610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4" Type="http://schemas.openxmlformats.org/officeDocument/2006/relationships/image" Target="../media/image1.jpeg"/><Relationship Id="rId1" Type="http://schemas.openxmlformats.org/officeDocument/2006/relationships/slideLayout" Target="../slideLayouts/slideLayout3.xml"/><Relationship Id="rId2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Line 1"/>
          <p:cNvSpPr>
            <a:spLocks noChangeShapeType="1"/>
          </p:cNvSpPr>
          <p:nvPr/>
        </p:nvSpPr>
        <p:spPr bwMode="auto">
          <a:xfrm>
            <a:off x="134447" y="7132637"/>
            <a:ext cx="978266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306485" y="7227691"/>
            <a:ext cx="1762027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5876" rIns="0" bIns="0"/>
          <a:lstStyle>
            <a:lvl1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1pPr>
            <a:lvl2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2pPr>
            <a:lvl3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3pPr>
            <a:lvl4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4pPr>
            <a:lvl5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5pPr>
            <a:lvl6pPr marL="2514600" indent="-228600" defTabSz="449263" fontAlgn="base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6pPr>
            <a:lvl7pPr marL="2971800" indent="-228600" defTabSz="449263" fontAlgn="base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7pPr>
            <a:lvl8pPr marL="3429000" indent="-228600" defTabSz="449263" fontAlgn="base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8pPr>
            <a:lvl9pPr marL="3886200" indent="-228600" defTabSz="449263" fontAlgn="base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9pPr>
          </a:lstStyle>
          <a:p>
            <a:pPr>
              <a:lnSpc>
                <a:spcPct val="93000"/>
              </a:lnSpc>
            </a:pPr>
            <a:r>
              <a:rPr lang="de-DE" sz="1600" i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WIT COMP1000</a:t>
            </a:r>
            <a:endParaRPr lang="de-DE" sz="1600" i="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4843216" y="7216202"/>
            <a:ext cx="365125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5876" rIns="0" bIns="0"/>
          <a:lstStyle/>
          <a:p>
            <a:pPr>
              <a:lnSpc>
                <a:spcPct val="93000"/>
              </a:lnSpc>
            </a:pPr>
            <a:fld id="{0CBF143C-F1D4-4CC7-8AA6-A94FC5CAAAF3}" type="slidenum">
              <a:rPr lang="de-DE" sz="180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pPr>
                <a:lnSpc>
                  <a:spcPct val="93000"/>
                </a:lnSpc>
              </a:pPr>
              <a:t>‹#›</a:t>
            </a:fld>
            <a:endParaRPr lang="de-DE" sz="1800" dirty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1230312" y="309562"/>
            <a:ext cx="7772401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the title text format</a:t>
            </a: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570037"/>
            <a:ext cx="9069387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the outline text format</a:t>
            </a:r>
          </a:p>
          <a:p>
            <a:pPr lvl="1"/>
            <a:r>
              <a:rPr lang="en-US" dirty="0" smtClean="0"/>
              <a:t>Second Outline Level</a:t>
            </a:r>
          </a:p>
          <a:p>
            <a:pPr lvl="2"/>
            <a:r>
              <a:rPr lang="en-US" dirty="0" smtClean="0"/>
              <a:t>Third Outline Level</a:t>
            </a:r>
          </a:p>
          <a:p>
            <a:pPr lvl="3"/>
            <a:r>
              <a:rPr lang="en-US" dirty="0" smtClean="0"/>
              <a:t>Fourth Outline Level</a:t>
            </a:r>
          </a:p>
          <a:p>
            <a:pPr lvl="4"/>
            <a:r>
              <a:rPr lang="en-US" dirty="0" smtClean="0"/>
              <a:t>Fifth Outline Level</a:t>
            </a:r>
          </a:p>
          <a:p>
            <a:pPr lvl="4"/>
            <a:r>
              <a:rPr lang="en-US" dirty="0" smtClean="0"/>
              <a:t>Sixth Outline Level</a:t>
            </a:r>
          </a:p>
          <a:p>
            <a:pPr lvl="4"/>
            <a:r>
              <a:rPr lang="en-US" dirty="0" smtClean="0"/>
              <a:t>Seventh Outline Level</a:t>
            </a:r>
          </a:p>
          <a:p>
            <a:pPr lvl="4"/>
            <a:r>
              <a:rPr lang="en-US" dirty="0" smtClean="0"/>
              <a:t>Eighth Outline Level</a:t>
            </a:r>
          </a:p>
          <a:p>
            <a:pPr lvl="4"/>
            <a:r>
              <a:rPr lang="en-US" dirty="0" smtClean="0"/>
              <a:t>Ninth Outline Level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0" y="1"/>
            <a:ext cx="5802312" cy="443108"/>
          </a:xfrm>
          <a:prstGeom prst="rect">
            <a:avLst/>
          </a:prstGeom>
          <a:solidFill>
            <a:srgbClr val="E3DE00">
              <a:alpha val="50196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effectLst/>
                <a:latin typeface="Bitstream Vera Serif" pitchFamily="16" charset="0"/>
              </a:rPr>
              <a:t>       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effectLst/>
                <a:latin typeface="Georgia" panose="02040502050405020303" pitchFamily="18" charset="0"/>
                <a:cs typeface="Cordia New" pitchFamily="34" charset="-34"/>
              </a:rPr>
              <a:t>Wentworth Institute of Technology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47" y="790"/>
            <a:ext cx="362384" cy="434340"/>
          </a:xfrm>
          <a:prstGeom prst="rect">
            <a:avLst/>
          </a:prstGeom>
        </p:spPr>
      </p:pic>
      <p:sp>
        <p:nvSpPr>
          <p:cNvPr id="6" name="Parallelogram 5"/>
          <p:cNvSpPr/>
          <p:nvPr/>
        </p:nvSpPr>
        <p:spPr bwMode="auto">
          <a:xfrm rot="5400000">
            <a:off x="5687695" y="114619"/>
            <a:ext cx="604836" cy="375603"/>
          </a:xfrm>
          <a:prstGeom prst="parallelogram">
            <a:avLst>
              <a:gd name="adj" fmla="val 43422"/>
            </a:avLst>
          </a:prstGeom>
          <a:solidFill>
            <a:srgbClr val="928F00">
              <a:alpha val="7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effectLst/>
              <a:latin typeface="Bitstream Vera Serif" pitchFamily="16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6177917" y="163831"/>
            <a:ext cx="3902708" cy="441008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Georgia" panose="02040502050405020303" pitchFamily="18" charset="0"/>
                <a:cs typeface="Cordia New" pitchFamily="34" charset="-34"/>
              </a:rPr>
              <a:t>Engineering &amp; Technology</a:t>
            </a:r>
          </a:p>
        </p:txBody>
      </p:sp>
      <p:sp>
        <p:nvSpPr>
          <p:cNvPr id="18" name="Text Box 3"/>
          <p:cNvSpPr txBox="1">
            <a:spLocks noChangeArrowheads="1"/>
          </p:cNvSpPr>
          <p:nvPr/>
        </p:nvSpPr>
        <p:spPr bwMode="auto">
          <a:xfrm>
            <a:off x="7993257" y="7227692"/>
            <a:ext cx="1923855" cy="2571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5876" rIns="0" bIns="0"/>
          <a:lstStyle>
            <a:lvl1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1pPr>
            <a:lvl2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2pPr>
            <a:lvl3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3pPr>
            <a:lvl4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4pPr>
            <a:lvl5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5pPr>
            <a:lvl6pPr marL="2514600" indent="-228600" defTabSz="449263" fontAlgn="base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6pPr>
            <a:lvl7pPr marL="2971800" indent="-228600" defTabSz="449263" fontAlgn="base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7pPr>
            <a:lvl8pPr marL="3429000" indent="-228600" defTabSz="449263" fontAlgn="base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8pPr>
            <a:lvl9pPr marL="3886200" indent="-228600" defTabSz="449263" fontAlgn="base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9pPr>
          </a:lstStyle>
          <a:p>
            <a:pPr>
              <a:lnSpc>
                <a:spcPct val="93000"/>
              </a:lnSpc>
            </a:pPr>
            <a:r>
              <a:rPr lang="de-DE" sz="1600" i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Do. Learn. Succeed.</a:t>
            </a:r>
            <a:endParaRPr lang="de-DE" sz="1600" i="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Line 1"/>
          <p:cNvSpPr>
            <a:spLocks noChangeShapeType="1"/>
          </p:cNvSpPr>
          <p:nvPr/>
        </p:nvSpPr>
        <p:spPr bwMode="auto">
          <a:xfrm>
            <a:off x="134447" y="1341437"/>
            <a:ext cx="978266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 ftr="0"/>
  <p:txStyles>
    <p:titleStyle>
      <a:lvl1pPr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820000"/>
          </a:solidFill>
          <a:latin typeface="Tahoma" pitchFamily="34" charset="0"/>
          <a:ea typeface="Tahoma" pitchFamily="34" charset="0"/>
          <a:cs typeface="Tahoma" pitchFamily="34" charset="0"/>
        </a:defRPr>
      </a:lvl1pPr>
      <a:lvl2pPr marL="742950" indent="-28575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2pPr>
      <a:lvl3pPr marL="11430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3pPr>
      <a:lvl4pPr marL="16002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4pPr>
      <a:lvl5pPr marL="20574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5pPr>
      <a:lvl6pPr marL="25146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6pPr>
      <a:lvl7pPr marL="29718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7pPr>
      <a:lvl8pPr marL="34290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8pPr>
      <a:lvl9pPr marL="38862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9pPr>
    </p:titleStyle>
    <p:bodyStyle>
      <a:lvl1pPr marL="457200" indent="-274320" algn="l" defTabSz="449263" rtl="0" eaLnBrk="1" fontAlgn="base" hangingPunct="1">
        <a:lnSpc>
          <a:spcPct val="117000"/>
        </a:lnSpc>
        <a:spcBef>
          <a:spcPct val="0"/>
        </a:spcBef>
        <a:spcAft>
          <a:spcPts val="1413"/>
        </a:spcAft>
        <a:buClr>
          <a:srgbClr val="820000"/>
        </a:buClr>
        <a:buSzPct val="100000"/>
        <a:buFont typeface="Wingdings" pitchFamily="2" charset="2"/>
        <a:buChar char="§"/>
        <a:defRPr sz="3200">
          <a:solidFill>
            <a:srgbClr val="000000"/>
          </a:solidFill>
          <a:latin typeface="Tahoma" pitchFamily="34" charset="0"/>
          <a:ea typeface="Tahoma" pitchFamily="34" charset="0"/>
          <a:cs typeface="Tahoma" pitchFamily="34" charset="0"/>
        </a:defRPr>
      </a:lvl1pPr>
      <a:lvl2pPr marL="914400" indent="-274320" algn="l" defTabSz="449263" rtl="0" eaLnBrk="1" fontAlgn="base" hangingPunct="1">
        <a:lnSpc>
          <a:spcPct val="117000"/>
        </a:lnSpc>
        <a:spcBef>
          <a:spcPct val="0"/>
        </a:spcBef>
        <a:spcAft>
          <a:spcPts val="1138"/>
        </a:spcAft>
        <a:buClr>
          <a:srgbClr val="820000"/>
        </a:buClr>
        <a:buSzPct val="100000"/>
        <a:buFont typeface="Verdana" pitchFamily="34" charset="0"/>
        <a:buChar char="»"/>
        <a:defRPr sz="2800">
          <a:solidFill>
            <a:srgbClr val="000000"/>
          </a:solidFill>
          <a:latin typeface="Tahoma" pitchFamily="34" charset="0"/>
          <a:ea typeface="Tahoma" pitchFamily="34" charset="0"/>
          <a:cs typeface="Tahoma" pitchFamily="34" charset="0"/>
        </a:defRPr>
      </a:lvl2pPr>
      <a:lvl3pPr marL="1257300" indent="-274320" algn="l" defTabSz="449263" rtl="0" eaLnBrk="1" fontAlgn="base" hangingPunct="1">
        <a:lnSpc>
          <a:spcPct val="117000"/>
        </a:lnSpc>
        <a:spcBef>
          <a:spcPct val="0"/>
        </a:spcBef>
        <a:spcAft>
          <a:spcPts val="850"/>
        </a:spcAft>
        <a:buClr>
          <a:srgbClr val="820000"/>
        </a:buClr>
        <a:buSzPct val="100000"/>
        <a:buFont typeface="Wingdings" pitchFamily="2" charset="2"/>
        <a:buChar char="§"/>
        <a:defRPr sz="2400">
          <a:solidFill>
            <a:srgbClr val="000000"/>
          </a:solidFill>
          <a:latin typeface="Tahoma" pitchFamily="34" charset="0"/>
          <a:ea typeface="Tahoma" pitchFamily="34" charset="0"/>
          <a:cs typeface="Tahoma" pitchFamily="34" charset="0"/>
        </a:defRPr>
      </a:lvl3pPr>
      <a:lvl4pPr marL="1714500" indent="-342900" algn="l" defTabSz="449263" rtl="0" eaLnBrk="1" fontAlgn="base" hangingPunct="1">
        <a:lnSpc>
          <a:spcPct val="117000"/>
        </a:lnSpc>
        <a:spcBef>
          <a:spcPct val="0"/>
        </a:spcBef>
        <a:spcAft>
          <a:spcPts val="575"/>
        </a:spcAft>
        <a:buClr>
          <a:srgbClr val="820000"/>
        </a:buClr>
        <a:buSzPct val="100000"/>
        <a:buFont typeface="Wingdings" pitchFamily="2" charset="2"/>
        <a:buChar char="§"/>
        <a:defRPr sz="2000">
          <a:solidFill>
            <a:srgbClr val="000000"/>
          </a:solidFill>
          <a:latin typeface="Tahoma" pitchFamily="34" charset="0"/>
          <a:ea typeface="Tahoma" pitchFamily="34" charset="0"/>
          <a:cs typeface="Tahoma" pitchFamily="34" charset="0"/>
        </a:defRPr>
      </a:lvl4pPr>
      <a:lvl5pPr marL="2171700" indent="-342900" algn="l" defTabSz="449263" rtl="0" eaLnBrk="1" fontAlgn="base" hangingPunct="1">
        <a:lnSpc>
          <a:spcPct val="117000"/>
        </a:lnSpc>
        <a:spcBef>
          <a:spcPct val="0"/>
        </a:spcBef>
        <a:spcAft>
          <a:spcPts val="288"/>
        </a:spcAft>
        <a:buClr>
          <a:srgbClr val="820000"/>
        </a:buClr>
        <a:buSzPct val="100000"/>
        <a:buFont typeface="Wingdings" pitchFamily="2" charset="2"/>
        <a:buChar char="§"/>
        <a:defRPr sz="2000">
          <a:solidFill>
            <a:srgbClr val="000000"/>
          </a:solidFill>
          <a:latin typeface="Tahoma" pitchFamily="34" charset="0"/>
          <a:ea typeface="Tahoma" pitchFamily="34" charset="0"/>
          <a:cs typeface="Tahoma" pitchFamily="34" charset="0"/>
        </a:defRPr>
      </a:lvl5pPr>
      <a:lvl6pPr marL="2514600" indent="-228600" algn="l" defTabSz="449263" rtl="0" eaLnBrk="1" fontAlgn="base" hangingPunct="1">
        <a:lnSpc>
          <a:spcPct val="11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1" fontAlgn="base" hangingPunct="1">
        <a:lnSpc>
          <a:spcPct val="11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1" fontAlgn="base" hangingPunct="1">
        <a:lnSpc>
          <a:spcPct val="11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1" fontAlgn="base" hangingPunct="1">
        <a:lnSpc>
          <a:spcPct val="11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1230312" y="538162"/>
            <a:ext cx="7772401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the title text format</a:t>
            </a: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874837"/>
            <a:ext cx="9069387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the outline text format</a:t>
            </a:r>
          </a:p>
          <a:p>
            <a:pPr lvl="1"/>
            <a:r>
              <a:rPr lang="en-US" dirty="0" smtClean="0"/>
              <a:t>Second Outline Level</a:t>
            </a:r>
          </a:p>
          <a:p>
            <a:pPr lvl="2"/>
            <a:r>
              <a:rPr lang="en-US" dirty="0" smtClean="0"/>
              <a:t>Third Outline Level</a:t>
            </a:r>
          </a:p>
          <a:p>
            <a:pPr lvl="3"/>
            <a:r>
              <a:rPr lang="en-US" dirty="0" smtClean="0"/>
              <a:t>Fourth Outline Level</a:t>
            </a:r>
          </a:p>
          <a:p>
            <a:pPr lvl="4"/>
            <a:r>
              <a:rPr lang="en-US" dirty="0" smtClean="0"/>
              <a:t>Fifth Outline Level</a:t>
            </a:r>
          </a:p>
          <a:p>
            <a:pPr lvl="4"/>
            <a:r>
              <a:rPr lang="en-US" dirty="0" smtClean="0"/>
              <a:t>Sixth Outline Level</a:t>
            </a:r>
          </a:p>
          <a:p>
            <a:pPr lvl="4"/>
            <a:r>
              <a:rPr lang="en-US" dirty="0" smtClean="0"/>
              <a:t>Seventh Outline Level</a:t>
            </a:r>
          </a:p>
          <a:p>
            <a:pPr lvl="4"/>
            <a:r>
              <a:rPr lang="en-US" dirty="0" smtClean="0"/>
              <a:t>Eighth Outline Level</a:t>
            </a:r>
          </a:p>
          <a:p>
            <a:pPr lvl="4"/>
            <a:r>
              <a:rPr lang="en-US" dirty="0" smtClean="0"/>
              <a:t>Ninth Outline Level</a:t>
            </a:r>
          </a:p>
        </p:txBody>
      </p:sp>
      <p:sp>
        <p:nvSpPr>
          <p:cNvPr id="9" name="Rectangle 8"/>
          <p:cNvSpPr/>
          <p:nvPr userDrawn="1"/>
        </p:nvSpPr>
        <p:spPr bwMode="auto">
          <a:xfrm>
            <a:off x="0" y="1"/>
            <a:ext cx="5802312" cy="443108"/>
          </a:xfrm>
          <a:prstGeom prst="rect">
            <a:avLst/>
          </a:prstGeom>
          <a:solidFill>
            <a:srgbClr val="E3DE00">
              <a:alpha val="50196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effectLst/>
                <a:latin typeface="Bitstream Vera Serif" pitchFamily="16" charset="0"/>
              </a:rPr>
              <a:t>       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effectLst/>
                <a:latin typeface="Georgia" panose="02040502050405020303" pitchFamily="18" charset="0"/>
                <a:cs typeface="Cordia New" pitchFamily="34" charset="-34"/>
              </a:rPr>
              <a:t>Wentworth Institute of Technology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47" y="790"/>
            <a:ext cx="362384" cy="434340"/>
          </a:xfrm>
          <a:prstGeom prst="rect">
            <a:avLst/>
          </a:prstGeom>
        </p:spPr>
      </p:pic>
      <p:sp>
        <p:nvSpPr>
          <p:cNvPr id="11" name="Parallelogram 10"/>
          <p:cNvSpPr/>
          <p:nvPr userDrawn="1"/>
        </p:nvSpPr>
        <p:spPr bwMode="auto">
          <a:xfrm rot="5400000">
            <a:off x="5687695" y="114619"/>
            <a:ext cx="604836" cy="375603"/>
          </a:xfrm>
          <a:prstGeom prst="parallelogram">
            <a:avLst>
              <a:gd name="adj" fmla="val 43422"/>
            </a:avLst>
          </a:prstGeom>
          <a:solidFill>
            <a:srgbClr val="928F00">
              <a:alpha val="7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effectLst/>
              <a:latin typeface="Bitstream Vera Serif" pitchFamily="16" charset="0"/>
            </a:endParaRPr>
          </a:p>
        </p:txBody>
      </p:sp>
      <p:sp>
        <p:nvSpPr>
          <p:cNvPr id="12" name="Rectangle 11"/>
          <p:cNvSpPr/>
          <p:nvPr userDrawn="1"/>
        </p:nvSpPr>
        <p:spPr bwMode="auto">
          <a:xfrm>
            <a:off x="6177917" y="163831"/>
            <a:ext cx="3902708" cy="441008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Georgia" panose="02040502050405020303" pitchFamily="18" charset="0"/>
                <a:cs typeface="Cordia New" pitchFamily="34" charset="-34"/>
              </a:rPr>
              <a:t>Engineering &amp; Technology</a:t>
            </a:r>
          </a:p>
        </p:txBody>
      </p:sp>
    </p:spTree>
    <p:extLst>
      <p:ext uri="{BB962C8B-B14F-4D97-AF65-F5344CB8AC3E}">
        <p14:creationId xmlns:p14="http://schemas.microsoft.com/office/powerpoint/2010/main" val="3515345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4" r:id="rId2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 ftr="0"/>
  <p:txStyles>
    <p:titleStyle>
      <a:lvl1pPr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820000"/>
          </a:solidFill>
          <a:latin typeface="Tahoma" pitchFamily="34" charset="0"/>
          <a:ea typeface="Tahoma" pitchFamily="34" charset="0"/>
          <a:cs typeface="Tahoma" pitchFamily="34" charset="0"/>
        </a:defRPr>
      </a:lvl1pPr>
      <a:lvl2pPr marL="742950" indent="-28575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2pPr>
      <a:lvl3pPr marL="11430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3pPr>
      <a:lvl4pPr marL="16002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4pPr>
      <a:lvl5pPr marL="20574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5pPr>
      <a:lvl6pPr marL="25146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6pPr>
      <a:lvl7pPr marL="29718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7pPr>
      <a:lvl8pPr marL="34290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8pPr>
      <a:lvl9pPr marL="38862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9pPr>
    </p:titleStyle>
    <p:bodyStyle>
      <a:lvl1pPr marL="457200" indent="-274320" algn="l" defTabSz="449263" rtl="0" eaLnBrk="1" fontAlgn="base" hangingPunct="1">
        <a:lnSpc>
          <a:spcPct val="117000"/>
        </a:lnSpc>
        <a:spcBef>
          <a:spcPct val="0"/>
        </a:spcBef>
        <a:spcAft>
          <a:spcPts val="1413"/>
        </a:spcAft>
        <a:buClr>
          <a:srgbClr val="820000"/>
        </a:buClr>
        <a:buSzPct val="100000"/>
        <a:buFont typeface="Wingdings" pitchFamily="2" charset="2"/>
        <a:buChar char="§"/>
        <a:defRPr sz="3200">
          <a:solidFill>
            <a:srgbClr val="000000"/>
          </a:solidFill>
          <a:latin typeface="Tahoma" pitchFamily="34" charset="0"/>
          <a:ea typeface="Tahoma" pitchFamily="34" charset="0"/>
          <a:cs typeface="Tahoma" pitchFamily="34" charset="0"/>
        </a:defRPr>
      </a:lvl1pPr>
      <a:lvl2pPr marL="914400" indent="-274320" algn="l" defTabSz="449263" rtl="0" eaLnBrk="1" fontAlgn="base" hangingPunct="1">
        <a:lnSpc>
          <a:spcPct val="117000"/>
        </a:lnSpc>
        <a:spcBef>
          <a:spcPct val="0"/>
        </a:spcBef>
        <a:spcAft>
          <a:spcPts val="1138"/>
        </a:spcAft>
        <a:buClr>
          <a:srgbClr val="820000"/>
        </a:buClr>
        <a:buSzPct val="100000"/>
        <a:buFont typeface="Verdana" pitchFamily="34" charset="0"/>
        <a:buChar char="»"/>
        <a:defRPr sz="2800">
          <a:solidFill>
            <a:srgbClr val="000000"/>
          </a:solidFill>
          <a:latin typeface="Tahoma" pitchFamily="34" charset="0"/>
          <a:ea typeface="Tahoma" pitchFamily="34" charset="0"/>
          <a:cs typeface="Tahoma" pitchFamily="34" charset="0"/>
        </a:defRPr>
      </a:lvl2pPr>
      <a:lvl3pPr marL="1257300" indent="-274320" algn="l" defTabSz="449263" rtl="0" eaLnBrk="1" fontAlgn="base" hangingPunct="1">
        <a:lnSpc>
          <a:spcPct val="117000"/>
        </a:lnSpc>
        <a:spcBef>
          <a:spcPct val="0"/>
        </a:spcBef>
        <a:spcAft>
          <a:spcPts val="850"/>
        </a:spcAft>
        <a:buClr>
          <a:srgbClr val="820000"/>
        </a:buClr>
        <a:buSzPct val="100000"/>
        <a:buFont typeface="Wingdings" pitchFamily="2" charset="2"/>
        <a:buChar char="§"/>
        <a:defRPr sz="2400">
          <a:solidFill>
            <a:srgbClr val="000000"/>
          </a:solidFill>
          <a:latin typeface="Tahoma" pitchFamily="34" charset="0"/>
          <a:ea typeface="Tahoma" pitchFamily="34" charset="0"/>
          <a:cs typeface="Tahoma" pitchFamily="34" charset="0"/>
        </a:defRPr>
      </a:lvl3pPr>
      <a:lvl4pPr marL="1714500" indent="-342900" algn="l" defTabSz="449263" rtl="0" eaLnBrk="1" fontAlgn="base" hangingPunct="1">
        <a:lnSpc>
          <a:spcPct val="117000"/>
        </a:lnSpc>
        <a:spcBef>
          <a:spcPct val="0"/>
        </a:spcBef>
        <a:spcAft>
          <a:spcPts val="575"/>
        </a:spcAft>
        <a:buClr>
          <a:srgbClr val="820000"/>
        </a:buClr>
        <a:buSzPct val="100000"/>
        <a:buFont typeface="Wingdings" pitchFamily="2" charset="2"/>
        <a:buChar char="§"/>
        <a:defRPr sz="2000">
          <a:solidFill>
            <a:srgbClr val="000000"/>
          </a:solidFill>
          <a:latin typeface="Tahoma" pitchFamily="34" charset="0"/>
          <a:ea typeface="Tahoma" pitchFamily="34" charset="0"/>
          <a:cs typeface="Tahoma" pitchFamily="34" charset="0"/>
        </a:defRPr>
      </a:lvl4pPr>
      <a:lvl5pPr marL="2171700" indent="-342900" algn="l" defTabSz="449263" rtl="0" eaLnBrk="1" fontAlgn="base" hangingPunct="1">
        <a:lnSpc>
          <a:spcPct val="117000"/>
        </a:lnSpc>
        <a:spcBef>
          <a:spcPct val="0"/>
        </a:spcBef>
        <a:spcAft>
          <a:spcPts val="288"/>
        </a:spcAft>
        <a:buClr>
          <a:srgbClr val="820000"/>
        </a:buClr>
        <a:buSzPct val="100000"/>
        <a:buFont typeface="Wingdings" pitchFamily="2" charset="2"/>
        <a:buChar char="§"/>
        <a:defRPr sz="2000">
          <a:solidFill>
            <a:srgbClr val="000000"/>
          </a:solidFill>
          <a:latin typeface="Tahoma" pitchFamily="34" charset="0"/>
          <a:ea typeface="Tahoma" pitchFamily="34" charset="0"/>
          <a:cs typeface="Tahoma" pitchFamily="34" charset="0"/>
        </a:defRPr>
      </a:lvl5pPr>
      <a:lvl6pPr marL="2514600" indent="-228600" algn="l" defTabSz="449263" rtl="0" eaLnBrk="1" fontAlgn="base" hangingPunct="1">
        <a:lnSpc>
          <a:spcPct val="11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1" fontAlgn="base" hangingPunct="1">
        <a:lnSpc>
          <a:spcPct val="11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1" fontAlgn="base" hangingPunct="1">
        <a:lnSpc>
          <a:spcPct val="11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1" fontAlgn="base" hangingPunct="1">
        <a:lnSpc>
          <a:spcPct val="11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Welcome to COMP1000!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Professor </a:t>
            </a:r>
            <a:r>
              <a:rPr lang="en-US" dirty="0" err="1" smtClean="0"/>
              <a:t>Kreimendahl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8628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Course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87167" y="1570037"/>
            <a:ext cx="9143999" cy="502920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dirty="0" smtClean="0"/>
              <a:t>Major goals for the semester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Problem solving with computing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Programming in Java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Learning how software makes life better</a:t>
            </a:r>
          </a:p>
          <a:p>
            <a:pPr>
              <a:lnSpc>
                <a:spcPct val="110000"/>
              </a:lnSpc>
            </a:pPr>
            <a:r>
              <a:rPr lang="en-US" dirty="0" smtClean="0"/>
              <a:t>Expectations of you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Work hard (programming isn't natural for many folks)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Start early (you'll need the time)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Ask for help when you need it!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7246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Administrivia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87167" y="1722437"/>
            <a:ext cx="9143999" cy="5029200"/>
          </a:xfrm>
        </p:spPr>
        <p:txBody>
          <a:bodyPr/>
          <a:lstStyle/>
          <a:p>
            <a:r>
              <a:rPr lang="en-US" dirty="0" smtClean="0"/>
              <a:t>Course website:</a:t>
            </a:r>
          </a:p>
          <a:p>
            <a:pPr lvl="1"/>
            <a:r>
              <a:rPr lang="en-US" dirty="0" smtClean="0"/>
              <a:t>http://1000.witcompsci.com</a:t>
            </a:r>
            <a:endParaRPr lang="en-US" dirty="0" smtClean="0"/>
          </a:p>
          <a:p>
            <a:pPr lvl="1"/>
            <a:r>
              <a:rPr lang="en-US" dirty="0" smtClean="0"/>
              <a:t>All lectures and assignments will be posted there</a:t>
            </a:r>
          </a:p>
          <a:p>
            <a:r>
              <a:rPr lang="en-US" dirty="0" smtClean="0"/>
              <a:t>Syllabus</a:t>
            </a:r>
          </a:p>
          <a:p>
            <a:pPr lvl="1"/>
            <a:r>
              <a:rPr lang="en-US" dirty="0" smtClean="0"/>
              <a:t>Course topics</a:t>
            </a:r>
          </a:p>
          <a:p>
            <a:pPr lvl="1"/>
            <a:r>
              <a:rPr lang="en-US" dirty="0" smtClean="0"/>
              <a:t>Grading policy</a:t>
            </a:r>
          </a:p>
          <a:p>
            <a:pPr lvl="1"/>
            <a:r>
              <a:rPr lang="en-US" dirty="0" smtClean="0"/>
              <a:t>Student expectations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39922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Programming and Lab Assignments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87167" y="1570037"/>
            <a:ext cx="9143999" cy="50292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800" dirty="0"/>
              <a:t>Programming </a:t>
            </a:r>
            <a:r>
              <a:rPr lang="en-US" sz="2800" dirty="0" smtClean="0"/>
              <a:t>Assignments </a:t>
            </a:r>
            <a:r>
              <a:rPr lang="en-US" sz="2800" dirty="0"/>
              <a:t>(PA)</a:t>
            </a:r>
          </a:p>
          <a:p>
            <a:pPr lvl="1">
              <a:lnSpc>
                <a:spcPct val="100000"/>
              </a:lnSpc>
            </a:pPr>
            <a:r>
              <a:rPr lang="en-US" sz="2400" smtClean="0"/>
              <a:t>Start </a:t>
            </a:r>
            <a:r>
              <a:rPr lang="en-US" sz="2400" smtClean="0"/>
              <a:t>tomorrow</a:t>
            </a:r>
            <a:endParaRPr lang="en-US" sz="2400" dirty="0"/>
          </a:p>
          <a:p>
            <a:pPr lvl="1">
              <a:lnSpc>
                <a:spcPct val="100000"/>
              </a:lnSpc>
            </a:pPr>
            <a:r>
              <a:rPr lang="en-US" sz="2400" dirty="0" smtClean="0"/>
              <a:t>Due every </a:t>
            </a:r>
            <a:r>
              <a:rPr lang="en-US" sz="2400" dirty="0" smtClean="0"/>
              <a:t>week</a:t>
            </a:r>
            <a:endParaRPr lang="en-US" sz="2400" dirty="0"/>
          </a:p>
          <a:p>
            <a:pPr lvl="1">
              <a:lnSpc>
                <a:spcPct val="100000"/>
              </a:lnSpc>
            </a:pPr>
            <a:r>
              <a:rPr lang="en-US" sz="2400" dirty="0"/>
              <a:t>Apply new knowledge from lecture</a:t>
            </a:r>
          </a:p>
          <a:p>
            <a:pPr lvl="1">
              <a:lnSpc>
                <a:spcPct val="100000"/>
              </a:lnSpc>
            </a:pPr>
            <a:r>
              <a:rPr lang="en-US" sz="2400" dirty="0"/>
              <a:t>Use your book, notes, office hours, </a:t>
            </a:r>
            <a:r>
              <a:rPr lang="en-US" sz="2400" dirty="0" smtClean="0"/>
              <a:t>etc.</a:t>
            </a:r>
            <a:endParaRPr lang="en-US" sz="2400" dirty="0"/>
          </a:p>
          <a:p>
            <a:pPr>
              <a:lnSpc>
                <a:spcPct val="100000"/>
              </a:lnSpc>
            </a:pPr>
            <a:r>
              <a:rPr lang="en-US" sz="2800" dirty="0"/>
              <a:t>Lab </a:t>
            </a:r>
            <a:r>
              <a:rPr lang="en-US" sz="2800" dirty="0" smtClean="0"/>
              <a:t>Assignments </a:t>
            </a:r>
            <a:r>
              <a:rPr lang="en-US" sz="2800" dirty="0"/>
              <a:t>(LA)</a:t>
            </a:r>
          </a:p>
          <a:p>
            <a:pPr lvl="1">
              <a:lnSpc>
                <a:spcPct val="100000"/>
              </a:lnSpc>
            </a:pPr>
            <a:r>
              <a:rPr lang="en-US" sz="2400" dirty="0" smtClean="0"/>
              <a:t>Start </a:t>
            </a:r>
            <a:r>
              <a:rPr lang="en-US" sz="2400" dirty="0"/>
              <a:t>after the 1</a:t>
            </a:r>
            <a:r>
              <a:rPr lang="en-US" sz="2400" baseline="30000" dirty="0"/>
              <a:t>st</a:t>
            </a:r>
            <a:r>
              <a:rPr lang="en-US" sz="2400" dirty="0"/>
              <a:t> exam</a:t>
            </a:r>
          </a:p>
          <a:p>
            <a:pPr lvl="1">
              <a:lnSpc>
                <a:spcPct val="100000"/>
              </a:lnSpc>
            </a:pPr>
            <a:r>
              <a:rPr lang="en-US" sz="2400" dirty="0"/>
              <a:t>In </a:t>
            </a:r>
            <a:r>
              <a:rPr lang="en-US" sz="2400" dirty="0" smtClean="0"/>
              <a:t>lab only, </a:t>
            </a:r>
            <a:r>
              <a:rPr lang="en-US" sz="2400" dirty="0"/>
              <a:t>~1 hour</a:t>
            </a:r>
          </a:p>
          <a:p>
            <a:pPr lvl="1">
              <a:lnSpc>
                <a:spcPct val="100000"/>
              </a:lnSpc>
            </a:pPr>
            <a:r>
              <a:rPr lang="en-US" sz="2400" dirty="0"/>
              <a:t>Learn to solve a problem quickly using a </a:t>
            </a:r>
            <a:r>
              <a:rPr lang="en-US" sz="2400" dirty="0" smtClean="0"/>
              <a:t>computer (will </a:t>
            </a:r>
            <a:r>
              <a:rPr lang="en-US" sz="2400" dirty="0"/>
              <a:t>be </a:t>
            </a:r>
            <a:r>
              <a:rPr lang="en-US" sz="2400" dirty="0" smtClean="0"/>
              <a:t>much easier </a:t>
            </a:r>
            <a:r>
              <a:rPr lang="en-US" sz="2400" dirty="0"/>
              <a:t>than PA)</a:t>
            </a:r>
          </a:p>
          <a:p>
            <a:pPr lvl="1">
              <a:lnSpc>
                <a:spcPct val="100000"/>
              </a:lnSpc>
            </a:pPr>
            <a:r>
              <a:rPr lang="en-US" sz="2400" dirty="0"/>
              <a:t>Individual effort</a:t>
            </a:r>
          </a:p>
          <a:p>
            <a:pPr>
              <a:lnSpc>
                <a:spcPct val="100000"/>
              </a:lnSpc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72283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Labs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87167" y="1722437"/>
            <a:ext cx="9143999" cy="5029200"/>
          </a:xfrm>
        </p:spPr>
        <p:txBody>
          <a:bodyPr/>
          <a:lstStyle/>
          <a:p>
            <a:r>
              <a:rPr lang="en-US" dirty="0"/>
              <a:t>Optional, supplementary instruction</a:t>
            </a:r>
          </a:p>
          <a:p>
            <a:r>
              <a:rPr lang="en-US" dirty="0"/>
              <a:t>Run by students (in collaboration with faculty </a:t>
            </a:r>
            <a:r>
              <a:rPr lang="en-US" dirty="0" smtClean="0"/>
              <a:t>and </a:t>
            </a:r>
            <a:r>
              <a:rPr lang="en-US" dirty="0"/>
              <a:t>the </a:t>
            </a:r>
            <a:r>
              <a:rPr lang="en-US" dirty="0" smtClean="0"/>
              <a:t>Center for Academic Excellence)</a:t>
            </a:r>
            <a:endParaRPr lang="en-US" dirty="0"/>
          </a:p>
          <a:p>
            <a:pPr lvl="1"/>
            <a:r>
              <a:rPr lang="en-US" dirty="0"/>
              <a:t>You can/should still use individual </a:t>
            </a:r>
            <a:r>
              <a:rPr lang="en-US" smtClean="0"/>
              <a:t>tutoring @ CAE</a:t>
            </a:r>
            <a:endParaRPr lang="en-US" dirty="0"/>
          </a:p>
          <a:p>
            <a:r>
              <a:rPr lang="en-US" dirty="0"/>
              <a:t>Potential for extra credit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2035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Submitting Assignments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87167" y="1722437"/>
            <a:ext cx="9143999" cy="5029200"/>
          </a:xfrm>
        </p:spPr>
        <p:txBody>
          <a:bodyPr/>
          <a:lstStyle/>
          <a:p>
            <a:r>
              <a:rPr lang="en-US" dirty="0"/>
              <a:t>Will make more sense after a couple </a:t>
            </a:r>
            <a:r>
              <a:rPr lang="en-US" dirty="0" smtClean="0"/>
              <a:t>lectures and PA0</a:t>
            </a:r>
          </a:p>
          <a:p>
            <a:pPr lvl="1"/>
            <a:r>
              <a:rPr lang="en-US" dirty="0" smtClean="0"/>
              <a:t>I'll be here to help!</a:t>
            </a:r>
            <a:endParaRPr lang="en-US" dirty="0"/>
          </a:p>
          <a:p>
            <a:r>
              <a:rPr lang="en-US" dirty="0"/>
              <a:t>Online with </a:t>
            </a:r>
            <a:r>
              <a:rPr lang="en-US" dirty="0" err="1"/>
              <a:t>GitLab</a:t>
            </a:r>
            <a:endParaRPr lang="en-US" dirty="0"/>
          </a:p>
          <a:p>
            <a:pPr lvl="1"/>
            <a:r>
              <a:rPr lang="en-US" dirty="0"/>
              <a:t>Tests included for fast </a:t>
            </a:r>
            <a:r>
              <a:rPr lang="en-US" dirty="0" smtClean="0"/>
              <a:t>feedback</a:t>
            </a:r>
            <a:endParaRPr lang="en-US" dirty="0"/>
          </a:p>
          <a:p>
            <a:r>
              <a:rPr lang="en-US" dirty="0"/>
              <a:t>See “Coding Guidelines” document</a:t>
            </a:r>
          </a:p>
          <a:p>
            <a:pPr lvl="1"/>
            <a:r>
              <a:rPr lang="en-US" dirty="0"/>
              <a:t>Good practices to make you a better part of software development teams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93876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Wrap Up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87167" y="1722437"/>
            <a:ext cx="9143999" cy="5029200"/>
          </a:xfrm>
        </p:spPr>
        <p:txBody>
          <a:bodyPr/>
          <a:lstStyle/>
          <a:p>
            <a:r>
              <a:rPr lang="en-US" dirty="0" smtClean="0"/>
              <a:t>If you put in the effort, you will get a lot out of this course</a:t>
            </a:r>
          </a:p>
          <a:p>
            <a:r>
              <a:rPr lang="en-US" dirty="0" smtClean="0"/>
              <a:t>Programming skills can help you do your job better in any field (Engineering, Math, Science, Business, etc.)</a:t>
            </a:r>
          </a:p>
          <a:p>
            <a:r>
              <a:rPr lang="en-US" dirty="0" smtClean="0"/>
              <a:t>You'll learn fundamental programming concepts that apply across all programming languages</a:t>
            </a:r>
          </a:p>
          <a:p>
            <a:r>
              <a:rPr lang="en-US" dirty="0" smtClean="0"/>
              <a:t>You'll also learn industry standard tools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6455287"/>
      </p:ext>
    </p:extLst>
  </p:cSld>
  <p:clrMapOvr>
    <a:masterClrMapping/>
  </p:clrMapOvr>
</p:sld>
</file>

<file path=ppt/theme/theme1.xml><?xml version="1.0" encoding="utf-8"?>
<a:theme xmlns:a="http://schemas.openxmlformats.org/drawingml/2006/main" name="comp128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Comic Sans MS"/>
        <a:ea typeface="msmincho"/>
        <a:cs typeface="msmincho"/>
      </a:majorFont>
      <a:minorFont>
        <a:latin typeface="Comic Sans MS"/>
        <a:ea typeface="msmincho"/>
        <a:cs typeface="msmincho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8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US" sz="2400" b="0" i="0" u="none" strike="noStrike" cap="none" normalizeH="0" baseline="0" smtClean="0">
            <a:ln>
              <a:noFill/>
            </a:ln>
            <a:effectLst/>
            <a:latin typeface="Bitstream Vera Serif" pitchFamily="1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8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US" sz="2400" b="0" i="0" u="none" strike="noStrike" cap="none" normalizeH="0" baseline="0" smtClean="0">
            <a:ln>
              <a:noFill/>
            </a:ln>
            <a:effectLst/>
            <a:latin typeface="Bitstream Vera Serif" pitchFamily="16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lectureXX_template.pptx" id="{4006D69A-F14A-44FB-A2C8-1B84E2E55AAE}" vid="{A978607D-FE39-4C08-B864-E85741C5937C}"/>
    </a:ext>
  </a:extLst>
</a:theme>
</file>

<file path=ppt/theme/theme2.xml><?xml version="1.0" encoding="utf-8"?>
<a:theme xmlns:a="http://schemas.openxmlformats.org/drawingml/2006/main" name="comp128 titl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Comic Sans MS"/>
        <a:ea typeface="msmincho"/>
        <a:cs typeface="msmincho"/>
      </a:majorFont>
      <a:minorFont>
        <a:latin typeface="Comic Sans MS"/>
        <a:ea typeface="msmincho"/>
        <a:cs typeface="msmincho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8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US" sz="2400" b="0" i="0" u="none" strike="noStrike" cap="none" normalizeH="0" baseline="0" smtClean="0">
            <a:ln>
              <a:noFill/>
            </a:ln>
            <a:effectLst/>
            <a:latin typeface="Bitstream Vera Serif" pitchFamily="1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8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US" sz="2400" b="0" i="0" u="none" strike="noStrike" cap="none" normalizeH="0" baseline="0" smtClean="0">
            <a:ln>
              <a:noFill/>
            </a:ln>
            <a:effectLst/>
            <a:latin typeface="Bitstream Vera Serif" pitchFamily="16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lectureXX_template.pptx" id="{4006D69A-F14A-44FB-A2C8-1B84E2E55AAE}" vid="{63A125F5-0240-4705-A4F0-F187C339EFE3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comp1000</Template>
  <TotalTime>187</TotalTime>
  <Words>352</Words>
  <Application>Microsoft Macintosh PowerPoint</Application>
  <PresentationFormat>Custom</PresentationFormat>
  <Paragraphs>48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comp128</vt:lpstr>
      <vt:lpstr>comp128 title</vt:lpstr>
      <vt:lpstr>Welcome to COMP1000!</vt:lpstr>
      <vt:lpstr>This Course</vt:lpstr>
      <vt:lpstr>Administrivia</vt:lpstr>
      <vt:lpstr>Programming and Lab Assignments</vt:lpstr>
      <vt:lpstr>Learning Labs</vt:lpstr>
      <vt:lpstr>Submitting Assignments</vt:lpstr>
      <vt:lpstr>Wrap Up</vt:lpstr>
    </vt:vector>
  </TitlesOfParts>
  <Company>Wentworth Institute of Technology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COMP1000!</dc:title>
  <dc:creator>Wiseman, Charles</dc:creator>
  <cp:lastModifiedBy>user</cp:lastModifiedBy>
  <cp:revision>5</cp:revision>
  <cp:lastPrinted>1601-01-01T00:00:00Z</cp:lastPrinted>
  <dcterms:created xsi:type="dcterms:W3CDTF">2015-09-01T19:06:20Z</dcterms:created>
  <dcterms:modified xsi:type="dcterms:W3CDTF">2017-09-05T18:45:36Z</dcterms:modified>
</cp:coreProperties>
</file>