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1" r:id="rId2"/>
  </p:sldMasterIdLst>
  <p:notesMasterIdLst>
    <p:notesMasterId r:id="rId19"/>
  </p:notesMasterIdLst>
  <p:sldIdLst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5" r:id="rId17"/>
    <p:sldId id="274" r:id="rId18"/>
  </p:sldIdLst>
  <p:sldSz cx="10080625" cy="7559675"/>
  <p:notesSz cx="7772400" cy="10058400"/>
  <p:defaultTextStyle>
    <a:defPPr>
      <a:defRPr lang="en-US"/>
    </a:defPPr>
    <a:lvl1pPr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1pPr>
    <a:lvl2pPr marL="742950" indent="-28575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2pPr>
    <a:lvl3pPr marL="11430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3pPr>
    <a:lvl4pPr marL="16002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4pPr>
    <a:lvl5pPr marL="20574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20000"/>
    <a:srgbClr val="640000"/>
    <a:srgbClr val="928F00"/>
    <a:srgbClr val="E3DE00"/>
    <a:srgbClr val="C9C400"/>
    <a:srgbClr val="FFFF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30" autoAdjust="0"/>
    <p:restoredTop sz="91367" autoAdjust="0"/>
  </p:normalViewPr>
  <p:slideViewPr>
    <p:cSldViewPr>
      <p:cViewPr varScale="1">
        <p:scale>
          <a:sx n="48" d="100"/>
          <a:sy n="48" d="100"/>
        </p:scale>
        <p:origin x="-1808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587500" y="1006475"/>
            <a:ext cx="45942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85863" y="4787900"/>
            <a:ext cx="5405437" cy="382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14034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 smtClean="0"/>
              <a:t>WIT COMP1000 Computer Science I Course Material by Wentworth</a:t>
            </a:r>
            <a:r>
              <a:rPr lang="en-US" baseline="0" dirty="0" smtClean="0"/>
              <a:t> Institute of Technology</a:t>
            </a:r>
            <a:r>
              <a:rPr lang="en-US" dirty="0" smtClean="0"/>
              <a:t> (http://www.wit.edu/computer-science) is licensed under a Creative Commons Attribution-</a:t>
            </a:r>
            <a:r>
              <a:rPr lang="en-US" dirty="0" err="1" smtClean="0"/>
              <a:t>NonCommercial</a:t>
            </a:r>
            <a:r>
              <a:rPr lang="en-US" dirty="0" smtClean="0"/>
              <a:t> 4.0 International License (http://creativecommons.org/licenses/by-nc/4.0/).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</a:t>
            </a:r>
            <a:r>
              <a:rPr lang="en-US" sz="1200" b="0" i="0" kern="120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Based on a work at </a:t>
            </a:r>
            <a:r>
              <a:rPr lang="en-US" sz="1200" b="0" i="0" u="none" strike="noStrike" kern="120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https://sites.google.com/site/witcomp128fall2014.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01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87167" y="1570037"/>
            <a:ext cx="9143999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179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473200"/>
            <a:ext cx="8569325" cy="1620837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 anchor="ctr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85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Font typeface="Wingdings" pitchFamily="2" charset="2"/>
              <a:buChar char="§"/>
              <a:defRPr/>
            </a:lvl1pPr>
            <a:lvl2pPr marL="914400" indent="-457200">
              <a:buFont typeface="Arial" pitchFamily="34" charset="0"/>
              <a:buChar char="•"/>
              <a:defRPr/>
            </a:lvl2pPr>
            <a:lvl3pPr marL="1257300" indent="-342900">
              <a:buFont typeface="Wingdings" pitchFamily="2" charset="2"/>
              <a:buChar char="§"/>
              <a:defRPr/>
            </a:lvl3pPr>
            <a:lvl4pPr marL="1714500" indent="-342900">
              <a:buFont typeface="Arial" pitchFamily="34" charset="0"/>
              <a:buChar char="•"/>
              <a:defRPr/>
            </a:lvl4pPr>
            <a:lvl5pPr marL="2171700" indent="-3429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1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Line 1"/>
          <p:cNvSpPr>
            <a:spLocks noChangeShapeType="1"/>
          </p:cNvSpPr>
          <p:nvPr/>
        </p:nvSpPr>
        <p:spPr bwMode="auto">
          <a:xfrm>
            <a:off x="134447" y="7132637"/>
            <a:ext cx="978266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06485" y="7227691"/>
            <a:ext cx="1762027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5pPr>
            <a:lvl6pPr marL="25146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6pPr>
            <a:lvl7pPr marL="29718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7pPr>
            <a:lvl8pPr marL="34290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8pPr>
            <a:lvl9pPr marL="38862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9pPr>
          </a:lstStyle>
          <a:p>
            <a:pPr>
              <a:lnSpc>
                <a:spcPct val="93000"/>
              </a:lnSpc>
            </a:pPr>
            <a:r>
              <a:rPr lang="de-DE" sz="1600" i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WIT COMP1000</a:t>
            </a:r>
            <a:endParaRPr lang="de-DE" sz="1600" i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4843216" y="7216202"/>
            <a:ext cx="3651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/>
          <a:p>
            <a:pPr>
              <a:lnSpc>
                <a:spcPct val="93000"/>
              </a:lnSpc>
            </a:pPr>
            <a:fld id="{0CBF143C-F1D4-4CC7-8AA6-A94FC5CAAAF3}" type="slidenum">
              <a:rPr lang="de-DE" sz="180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lnSpc>
                  <a:spcPct val="93000"/>
                </a:lnSpc>
              </a:pPr>
              <a:t>‹#›</a:t>
            </a:fld>
            <a:endParaRPr lang="de-DE" sz="18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230312" y="309562"/>
            <a:ext cx="7772401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title text format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570037"/>
            <a:ext cx="9069387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outline text format</a:t>
            </a:r>
          </a:p>
          <a:p>
            <a:pPr lvl="1"/>
            <a:r>
              <a:rPr lang="en-US" dirty="0" smtClean="0"/>
              <a:t>Second Outline Level</a:t>
            </a:r>
          </a:p>
          <a:p>
            <a:pPr lvl="2"/>
            <a:r>
              <a:rPr lang="en-US" dirty="0" smtClean="0"/>
              <a:t>Third Outline Level</a:t>
            </a:r>
          </a:p>
          <a:p>
            <a:pPr lvl="3"/>
            <a:r>
              <a:rPr lang="en-US" dirty="0" smtClean="0"/>
              <a:t>Fourth Outline Level</a:t>
            </a:r>
          </a:p>
          <a:p>
            <a:pPr lvl="4"/>
            <a:r>
              <a:rPr lang="en-US" dirty="0" smtClean="0"/>
              <a:t>Fifth Outline Level</a:t>
            </a:r>
          </a:p>
          <a:p>
            <a:pPr lvl="4"/>
            <a:r>
              <a:rPr lang="en-US" dirty="0" smtClean="0"/>
              <a:t>Sixth Outline Level</a:t>
            </a:r>
          </a:p>
          <a:p>
            <a:pPr lvl="4"/>
            <a:r>
              <a:rPr lang="en-US" dirty="0" smtClean="0"/>
              <a:t>Seventh Outline Level</a:t>
            </a:r>
          </a:p>
          <a:p>
            <a:pPr lvl="4"/>
            <a:r>
              <a:rPr lang="en-US" dirty="0" smtClean="0"/>
              <a:t>Eighth Outline Level</a:t>
            </a:r>
          </a:p>
          <a:p>
            <a:pPr lvl="4"/>
            <a:r>
              <a:rPr lang="en-US" dirty="0" smtClean="0"/>
              <a:t>Ninth Outline Level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0" y="1"/>
            <a:ext cx="5802312" cy="443108"/>
          </a:xfrm>
          <a:prstGeom prst="rect">
            <a:avLst/>
          </a:prstGeom>
          <a:solidFill>
            <a:srgbClr val="E3DE00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   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Georgia" panose="02040502050405020303" pitchFamily="18" charset="0"/>
                <a:cs typeface="Cordia New" pitchFamily="34" charset="-34"/>
              </a:rPr>
              <a:t>Wentworth Institute of Technology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47" y="790"/>
            <a:ext cx="362384" cy="434340"/>
          </a:xfrm>
          <a:prstGeom prst="rect">
            <a:avLst/>
          </a:prstGeom>
        </p:spPr>
      </p:pic>
      <p:sp>
        <p:nvSpPr>
          <p:cNvPr id="6" name="Parallelogram 5"/>
          <p:cNvSpPr/>
          <p:nvPr/>
        </p:nvSpPr>
        <p:spPr bwMode="auto">
          <a:xfrm rot="5400000">
            <a:off x="5687695" y="114619"/>
            <a:ext cx="604836" cy="375603"/>
          </a:xfrm>
          <a:prstGeom prst="parallelogram">
            <a:avLst>
              <a:gd name="adj" fmla="val 43422"/>
            </a:avLst>
          </a:prstGeom>
          <a:solidFill>
            <a:srgbClr val="928F00">
              <a:alpha val="7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177917" y="163831"/>
            <a:ext cx="3902708" cy="441008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Cordia New" pitchFamily="34" charset="-34"/>
              </a:rPr>
              <a:t>Engineering &amp; Technology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7993257" y="7227692"/>
            <a:ext cx="1923855" cy="257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5pPr>
            <a:lvl6pPr marL="25146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6pPr>
            <a:lvl7pPr marL="29718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7pPr>
            <a:lvl8pPr marL="34290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8pPr>
            <a:lvl9pPr marL="38862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9pPr>
          </a:lstStyle>
          <a:p>
            <a:pPr>
              <a:lnSpc>
                <a:spcPct val="93000"/>
              </a:lnSpc>
            </a:pPr>
            <a:r>
              <a:rPr lang="de-DE" sz="1600" i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Do. Learn. Succeed.</a:t>
            </a:r>
            <a:endParaRPr lang="de-DE" sz="1600" i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Line 1"/>
          <p:cNvSpPr>
            <a:spLocks noChangeShapeType="1"/>
          </p:cNvSpPr>
          <p:nvPr/>
        </p:nvSpPr>
        <p:spPr bwMode="auto">
          <a:xfrm>
            <a:off x="134447" y="1341437"/>
            <a:ext cx="978266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/>
  <p:txStyles>
    <p:titleStyle>
      <a:lvl1pPr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82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2pPr>
      <a:lvl3pPr marL="1143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3pPr>
      <a:lvl4pPr marL="1600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4pPr>
      <a:lvl5pPr marL="20574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5pPr>
      <a:lvl6pPr marL="25146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6pPr>
      <a:lvl7pPr marL="29718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7pPr>
      <a:lvl8pPr marL="3429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8pPr>
      <a:lvl9pPr marL="3886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9pPr>
    </p:titleStyle>
    <p:bodyStyle>
      <a:lvl1pPr marL="4572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413"/>
        </a:spcAft>
        <a:buClr>
          <a:srgbClr val="820000"/>
        </a:buClr>
        <a:buSzPct val="100000"/>
        <a:buFont typeface="Wingdings" pitchFamily="2" charset="2"/>
        <a:buChar char="§"/>
        <a:defRPr sz="32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9144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138"/>
        </a:spcAft>
        <a:buClr>
          <a:srgbClr val="820000"/>
        </a:buClr>
        <a:buSzPct val="100000"/>
        <a:buFont typeface="Verdana" pitchFamily="34" charset="0"/>
        <a:buChar char="»"/>
        <a:defRPr sz="28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2573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850"/>
        </a:spcAft>
        <a:buClr>
          <a:srgbClr val="820000"/>
        </a:buClr>
        <a:buSzPct val="100000"/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7145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575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1717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230312" y="538162"/>
            <a:ext cx="7772401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title text format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874837"/>
            <a:ext cx="9069387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outline text format</a:t>
            </a:r>
          </a:p>
          <a:p>
            <a:pPr lvl="1"/>
            <a:r>
              <a:rPr lang="en-US" dirty="0" smtClean="0"/>
              <a:t>Second Outline Level</a:t>
            </a:r>
          </a:p>
          <a:p>
            <a:pPr lvl="2"/>
            <a:r>
              <a:rPr lang="en-US" dirty="0" smtClean="0"/>
              <a:t>Third Outline Level</a:t>
            </a:r>
          </a:p>
          <a:p>
            <a:pPr lvl="3"/>
            <a:r>
              <a:rPr lang="en-US" dirty="0" smtClean="0"/>
              <a:t>Fourth Outline Level</a:t>
            </a:r>
          </a:p>
          <a:p>
            <a:pPr lvl="4"/>
            <a:r>
              <a:rPr lang="en-US" dirty="0" smtClean="0"/>
              <a:t>Fifth Outline Level</a:t>
            </a:r>
          </a:p>
          <a:p>
            <a:pPr lvl="4"/>
            <a:r>
              <a:rPr lang="en-US" dirty="0" smtClean="0"/>
              <a:t>Sixth Outline Level</a:t>
            </a:r>
          </a:p>
          <a:p>
            <a:pPr lvl="4"/>
            <a:r>
              <a:rPr lang="en-US" dirty="0" smtClean="0"/>
              <a:t>Seventh Outline Level</a:t>
            </a:r>
          </a:p>
          <a:p>
            <a:pPr lvl="4"/>
            <a:r>
              <a:rPr lang="en-US" dirty="0" smtClean="0"/>
              <a:t>Eighth Outline Level</a:t>
            </a:r>
          </a:p>
          <a:p>
            <a:pPr lvl="4"/>
            <a:r>
              <a:rPr lang="en-US" dirty="0" smtClean="0"/>
              <a:t>Ninth Outline Level</a:t>
            </a: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"/>
            <a:ext cx="5802312" cy="443108"/>
          </a:xfrm>
          <a:prstGeom prst="rect">
            <a:avLst/>
          </a:prstGeom>
          <a:solidFill>
            <a:srgbClr val="E3DE00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   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Georgia" panose="02040502050405020303" pitchFamily="18" charset="0"/>
                <a:cs typeface="Cordia New" pitchFamily="34" charset="-34"/>
              </a:rPr>
              <a:t>Wentworth Institute of Technology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47" y="790"/>
            <a:ext cx="362384" cy="434340"/>
          </a:xfrm>
          <a:prstGeom prst="rect">
            <a:avLst/>
          </a:prstGeom>
        </p:spPr>
      </p:pic>
      <p:sp>
        <p:nvSpPr>
          <p:cNvPr id="11" name="Parallelogram 10"/>
          <p:cNvSpPr/>
          <p:nvPr userDrawn="1"/>
        </p:nvSpPr>
        <p:spPr bwMode="auto">
          <a:xfrm rot="5400000">
            <a:off x="5687695" y="114619"/>
            <a:ext cx="604836" cy="375603"/>
          </a:xfrm>
          <a:prstGeom prst="parallelogram">
            <a:avLst>
              <a:gd name="adj" fmla="val 43422"/>
            </a:avLst>
          </a:prstGeom>
          <a:solidFill>
            <a:srgbClr val="928F00">
              <a:alpha val="7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6177917" y="163831"/>
            <a:ext cx="3902708" cy="441008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Cordia New" pitchFamily="34" charset="-34"/>
              </a:rPr>
              <a:t>Engineering &amp; Technology</a:t>
            </a:r>
          </a:p>
        </p:txBody>
      </p:sp>
    </p:spTree>
    <p:extLst>
      <p:ext uri="{BB962C8B-B14F-4D97-AF65-F5344CB8AC3E}">
        <p14:creationId xmlns:p14="http://schemas.microsoft.com/office/powerpoint/2010/main" val="3515345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/>
  <p:txStyles>
    <p:titleStyle>
      <a:lvl1pPr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82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2pPr>
      <a:lvl3pPr marL="1143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3pPr>
      <a:lvl4pPr marL="1600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4pPr>
      <a:lvl5pPr marL="20574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5pPr>
      <a:lvl6pPr marL="25146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6pPr>
      <a:lvl7pPr marL="29718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7pPr>
      <a:lvl8pPr marL="3429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8pPr>
      <a:lvl9pPr marL="3886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9pPr>
    </p:titleStyle>
    <p:bodyStyle>
      <a:lvl1pPr marL="4572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413"/>
        </a:spcAft>
        <a:buClr>
          <a:srgbClr val="820000"/>
        </a:buClr>
        <a:buSzPct val="100000"/>
        <a:buFont typeface="Wingdings" pitchFamily="2" charset="2"/>
        <a:buChar char="§"/>
        <a:defRPr sz="32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9144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138"/>
        </a:spcAft>
        <a:buClr>
          <a:srgbClr val="820000"/>
        </a:buClr>
        <a:buSzPct val="100000"/>
        <a:buFont typeface="Verdana" pitchFamily="34" charset="0"/>
        <a:buChar char="»"/>
        <a:defRPr sz="28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2573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850"/>
        </a:spcAft>
        <a:buClr>
          <a:srgbClr val="820000"/>
        </a:buClr>
        <a:buSzPct val="100000"/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7145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575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1717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WIT COMP1000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Variable Scope</a:t>
            </a:r>
          </a:p>
        </p:txBody>
      </p:sp>
    </p:spTree>
    <p:extLst>
      <p:ext uri="{BB962C8B-B14F-4D97-AF65-F5344CB8AC3E}">
        <p14:creationId xmlns:p14="http://schemas.microsoft.com/office/powerpoint/2010/main" val="996566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92112" y="1874837"/>
            <a:ext cx="9574213" cy="4538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// meters/</a:t>
            </a:r>
            <a:r>
              <a:rPr lang="en-US" sz="1400" u="sng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sec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final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299792458; 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"1 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kilogram 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%.3f </a:t>
            </a:r>
            <a:r>
              <a:rPr lang="en-US" sz="14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joules%n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energyFromMass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(1));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"1000000000 joules = %.9f </a:t>
            </a:r>
            <a:r>
              <a:rPr lang="en-US" sz="14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kilograms%n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massFromEnergy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(1000000000));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energyFromMass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mass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mass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 </a:t>
            </a:r>
            <a:r>
              <a:rPr lang="en-US" sz="1400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 </a:t>
            </a:r>
            <a:r>
              <a:rPr lang="en-US" sz="1400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massFromEnergy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energy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energy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/ (</a:t>
            </a:r>
            <a:r>
              <a:rPr lang="en-US" sz="1400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 </a:t>
            </a:r>
            <a:r>
              <a:rPr lang="en-US" sz="1400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	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37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Scope Variable Gotcha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646237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sz="2800" dirty="0" smtClean="0"/>
              <a:t>If you have a class scope variable and a local variable in a method with the same name, the local variable "hides" the class scope variable</a:t>
            </a:r>
          </a:p>
          <a:p>
            <a:r>
              <a:rPr lang="en-US" sz="2800" dirty="0" smtClean="0"/>
              <a:t>The two variables are declared in different scopes, so they are completely different variables</a:t>
            </a:r>
          </a:p>
          <a:p>
            <a:r>
              <a:rPr lang="en-US" sz="2800" dirty="0" smtClean="0"/>
              <a:t>The class scope variable will not be accessible within the same scope as </a:t>
            </a:r>
            <a:r>
              <a:rPr lang="en-US" sz="2800" dirty="0"/>
              <a:t>a</a:t>
            </a:r>
            <a:r>
              <a:rPr lang="en-US" sz="2800" dirty="0" smtClean="0"/>
              <a:t> local variable that has the same name</a:t>
            </a:r>
          </a:p>
          <a:p>
            <a:pPr lvl="1"/>
            <a:r>
              <a:rPr lang="en-US" sz="2400" dirty="0" smtClean="0"/>
              <a:t>Another reason not to use class scope variables</a:t>
            </a:r>
            <a:r>
              <a:rPr lang="en-US" sz="2400" dirty="0"/>
              <a:t> </a:t>
            </a:r>
            <a:r>
              <a:rPr lang="en-US" sz="2400" dirty="0" smtClean="0"/>
              <a:t>for now!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70347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3512" y="1951037"/>
            <a:ext cx="8001000" cy="4142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myVar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10;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myVar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42;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myMethod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main(): </a:t>
            </a:r>
            <a:r>
              <a:rPr lang="en-US" sz="18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myVar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=%</a:t>
            </a:r>
            <a:r>
              <a:rPr lang="en-US" sz="18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myVar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myMethod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 {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myMethod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(): </a:t>
            </a:r>
            <a:r>
              <a:rPr lang="en-US" sz="18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myVar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=%</a:t>
            </a:r>
            <a:r>
              <a:rPr lang="en-US" sz="18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myVar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	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Poor Example: Don't Do This!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5611812" y="1528444"/>
            <a:ext cx="3810000" cy="1295400"/>
          </a:xfrm>
          <a:prstGeom prst="wedgeRoundRectCallout">
            <a:avLst>
              <a:gd name="adj1" fmla="val -102521"/>
              <a:gd name="adj2" fmla="val 37339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err="1">
                <a:latin typeface="Consolas" pitchFamily="49" charset="0"/>
                <a:cs typeface="Consolas" pitchFamily="49" charset="0"/>
              </a:rPr>
              <a:t>m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latin typeface="Consolas" pitchFamily="49" charset="0"/>
                <a:cs typeface="Consolas" pitchFamily="49" charset="0"/>
              </a:rPr>
              <a:t>y_var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onsolas" pitchFamily="49" charset="0"/>
                <a:cs typeface="Consolas" pitchFamily="49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is a class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variable and would be accessible in all methods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5878512" y="5526401"/>
            <a:ext cx="3810000" cy="1524000"/>
          </a:xfrm>
          <a:prstGeom prst="wedgeRoundRectCallout">
            <a:avLst>
              <a:gd name="adj1" fmla="val -20866"/>
              <a:gd name="adj2" fmla="val -58637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>
                <a:latin typeface="Bitstream Vera Serif"/>
                <a:cs typeface="Consolas" pitchFamily="49" charset="0"/>
              </a:rPr>
              <a:t>t</a:t>
            </a:r>
            <a:r>
              <a:rPr lang="en-US" dirty="0" smtClean="0">
                <a:latin typeface="Bitstream Vera Serif"/>
                <a:cs typeface="Consolas" pitchFamily="49" charset="0"/>
              </a:rPr>
              <a:t>his use of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latin typeface="Consolas" pitchFamily="49" charset="0"/>
                <a:cs typeface="Consolas" pitchFamily="49" charset="0"/>
              </a:rPr>
              <a:t>y_var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onsolas" pitchFamily="49" charset="0"/>
                <a:cs typeface="Consolas" pitchFamily="49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is not in the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onsolas" pitchFamily="49" charset="0"/>
                <a:cs typeface="Consolas" pitchFamily="49" charset="0"/>
              </a:rPr>
              <a:t>main()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method,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so it will use the class variable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1026271" y="5444165"/>
            <a:ext cx="4038600" cy="1606236"/>
          </a:xfrm>
          <a:prstGeom prst="wedgeRoundRectCallout">
            <a:avLst>
              <a:gd name="adj1" fmla="val -46376"/>
              <a:gd name="adj2" fmla="val -209383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Bitstream Vera Serif"/>
                <a:cs typeface="Consolas" pitchFamily="49" charset="0"/>
              </a:rPr>
              <a:t>i</a:t>
            </a:r>
            <a:r>
              <a:rPr lang="en-US" dirty="0" smtClean="0">
                <a:latin typeface="Bitstream Vera Serif"/>
                <a:cs typeface="Consolas" pitchFamily="49" charset="0"/>
              </a:rPr>
              <a:t>f you do use a class scope variable, make it a constant with 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final </a:t>
            </a:r>
            <a:r>
              <a:rPr lang="en-US" dirty="0" smtClean="0">
                <a:latin typeface="Bitstream Vera Serif"/>
                <a:cs typeface="Consolas" pitchFamily="49" charset="0"/>
              </a:rPr>
              <a:t>(and don’t' reuse the name!)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5497512" y="2941637"/>
            <a:ext cx="4343400" cy="1981200"/>
          </a:xfrm>
          <a:prstGeom prst="wedgeRoundRectCallout">
            <a:avLst>
              <a:gd name="adj1" fmla="val -99221"/>
              <a:gd name="adj2" fmla="val -16941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m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latin typeface="Consolas" pitchFamily="49" charset="0"/>
                <a:cs typeface="Consolas" pitchFamily="49" charset="0"/>
              </a:rPr>
              <a:t>y_var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onsolas" pitchFamily="49" charset="0"/>
                <a:cs typeface="Consolas" pitchFamily="49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is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latin typeface="Bitstream Vera Serif" pitchFamily="16" charset="0"/>
              </a:rPr>
              <a:t>redeclared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within the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Consolas" pitchFamily="49" charset="0"/>
                <a:cs typeface="Consolas" pitchFamily="49" charset="0"/>
              </a:rPr>
              <a:t>main()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method here, so any uses of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effectLst/>
                <a:latin typeface="Consolas" pitchFamily="49" charset="0"/>
                <a:cs typeface="Consolas" pitchFamily="49" charset="0"/>
              </a:rPr>
              <a:t>my_var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in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Consolas" pitchFamily="49" charset="0"/>
                <a:cs typeface="Consolas" pitchFamily="49" charset="0"/>
              </a:rPr>
              <a:t>main()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will use the local variable, not the class one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123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Scope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417637"/>
            <a:ext cx="9261474" cy="49879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6000"/>
              </a:lnSpc>
            </a:pPr>
            <a:r>
              <a:rPr lang="en-US" dirty="0" smtClean="0"/>
              <a:t>Any variables declared within a code block (everything between a set of braces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{}</a:t>
            </a:r>
            <a:r>
              <a:rPr lang="en-US" dirty="0" smtClean="0"/>
              <a:t>), are local to that block</a:t>
            </a:r>
          </a:p>
          <a:p>
            <a:pPr>
              <a:lnSpc>
                <a:spcPct val="106000"/>
              </a:lnSpc>
            </a:pPr>
            <a:r>
              <a:rPr lang="en-US" dirty="0" smtClean="0"/>
              <a:t>Variables declared inside of an 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if</a:t>
            </a:r>
            <a:r>
              <a:rPr lang="en-US" dirty="0" smtClean="0"/>
              <a:t>-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else</a:t>
            </a:r>
            <a:r>
              <a:rPr lang="en-US" dirty="0" smtClean="0"/>
              <a:t> block, 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 </a:t>
            </a:r>
            <a:r>
              <a:rPr lang="en-US" dirty="0" smtClean="0"/>
              <a:t>loop, or 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for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/>
              <a:t>loop can only be used inside of that block or loop</a:t>
            </a:r>
          </a:p>
          <a:p>
            <a:pPr>
              <a:lnSpc>
                <a:spcPct val="106000"/>
              </a:lnSpc>
            </a:pPr>
            <a:r>
              <a:rPr lang="en-US" dirty="0" smtClean="0"/>
              <a:t>Similar rules apply for "hiding" variables of the same name from an outer scope as with class scope variables</a:t>
            </a:r>
          </a:p>
          <a:p>
            <a:pPr lvl="1">
              <a:lnSpc>
                <a:spcPct val="106000"/>
              </a:lnSpc>
            </a:pPr>
            <a:r>
              <a:rPr lang="en-US" dirty="0" smtClean="0"/>
              <a:t>One more time: don't reuse variable names!</a:t>
            </a:r>
          </a:p>
        </p:txBody>
      </p:sp>
    </p:spTree>
    <p:extLst>
      <p:ext uri="{BB962C8B-B14F-4D97-AF65-F5344CB8AC3E}">
        <p14:creationId xmlns:p14="http://schemas.microsoft.com/office/powerpoint/2010/main" val="2893645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44512" y="2255837"/>
            <a:ext cx="7620000" cy="4439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0;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 10;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++) 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 9;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5802312" y="1798637"/>
            <a:ext cx="3810000" cy="914400"/>
          </a:xfrm>
          <a:prstGeom prst="wedgeRoundRectCallout">
            <a:avLst>
              <a:gd name="adj1" fmla="val -129821"/>
              <a:gd name="adj2" fmla="val 100795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/>
              <a:t>can be used anywhere in the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main()</a:t>
            </a:r>
            <a:r>
              <a:rPr lang="en-US" dirty="0" smtClean="0"/>
              <a:t> method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5726112" y="3703637"/>
            <a:ext cx="3810000" cy="914400"/>
          </a:xfrm>
          <a:prstGeom prst="wedgeRoundRectCallout">
            <a:avLst>
              <a:gd name="adj1" fmla="val -116812"/>
              <a:gd name="adj2" fmla="val -11932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>
                <a:latin typeface="Consolas" pitchFamily="49" charset="0"/>
                <a:cs typeface="Consolas" pitchFamily="49" charset="0"/>
              </a:rPr>
              <a:t>j </a:t>
            </a:r>
            <a:r>
              <a:rPr lang="en-US" dirty="0" smtClean="0"/>
              <a:t>can only be used in the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loop body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978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with an Error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49312" y="2560637"/>
            <a:ext cx="6858000" cy="2792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0; 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 10; 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++) {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20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sz="20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20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20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0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20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sz="20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20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20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0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5813424" y="3924087"/>
            <a:ext cx="3810000" cy="914400"/>
          </a:xfrm>
          <a:prstGeom prst="wedgeRoundRectCallout">
            <a:avLst>
              <a:gd name="adj1" fmla="val -100912"/>
              <a:gd name="adj2" fmla="val -85682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/>
              <a:t>can only be used in the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loop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5802312" y="5265311"/>
            <a:ext cx="3810000" cy="914400"/>
          </a:xfrm>
          <a:prstGeom prst="wedgeRoundRectCallout">
            <a:avLst>
              <a:gd name="adj1" fmla="val -80512"/>
              <a:gd name="adj2" fmla="val -125682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Error!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/>
              <a:t> can't be used outside of the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/>
              <a:t>loop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107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687512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All variables and constants have a certain scope (class, method, block)</a:t>
            </a:r>
          </a:p>
          <a:p>
            <a:r>
              <a:rPr lang="en-US" dirty="0" smtClean="0"/>
              <a:t>Variables can only be used within the same scope or any sub-scopes</a:t>
            </a:r>
          </a:p>
          <a:p>
            <a:r>
              <a:rPr lang="en-US" dirty="0" smtClean="0"/>
              <a:t>Be very careful about reusing variable names</a:t>
            </a:r>
          </a:p>
          <a:p>
            <a:r>
              <a:rPr lang="en-US" dirty="0" smtClean="0"/>
              <a:t>Class constants are useful, but class variables should only be used in certain cases which we'll discuss in detail later</a:t>
            </a:r>
          </a:p>
        </p:txBody>
      </p:sp>
    </p:spTree>
    <p:extLst>
      <p:ext uri="{BB962C8B-B14F-4D97-AF65-F5344CB8AC3E}">
        <p14:creationId xmlns:p14="http://schemas.microsoft.com/office/powerpoint/2010/main" val="2768860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2112" y="1768475"/>
            <a:ext cx="9372600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All variables have a set </a:t>
            </a:r>
            <a:r>
              <a:rPr lang="en-US" i="1" dirty="0" smtClean="0"/>
              <a:t>scope</a:t>
            </a:r>
          </a:p>
          <a:p>
            <a:pPr lvl="1"/>
            <a:r>
              <a:rPr lang="en-US" dirty="0" smtClean="0"/>
              <a:t>Parts of the code where that variable can be used</a:t>
            </a:r>
          </a:p>
          <a:p>
            <a:r>
              <a:rPr lang="en-US" dirty="0" smtClean="0"/>
              <a:t>Variables declared in a method are </a:t>
            </a:r>
            <a:r>
              <a:rPr lang="en-US" i="1" dirty="0" smtClean="0"/>
              <a:t>local variables</a:t>
            </a:r>
            <a:r>
              <a:rPr lang="en-US" dirty="0" smtClean="0"/>
              <a:t> for that method</a:t>
            </a:r>
          </a:p>
          <a:p>
            <a:pPr lvl="1"/>
            <a:r>
              <a:rPr lang="en-US" dirty="0" smtClean="0"/>
              <a:t>Can not be used outside of that method, i.e.,  can not be used in other methods</a:t>
            </a:r>
          </a:p>
          <a:p>
            <a:r>
              <a:rPr lang="en-US" dirty="0" smtClean="0"/>
              <a:t>Method parameter variables are treated as local variables in that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20712" y="1417637"/>
            <a:ext cx="9296400" cy="5427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java.util.Scanner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Scanner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Scanner(System.</a:t>
            </a:r>
            <a:r>
              <a:rPr lang="en-US" sz="1400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an integer: 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result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i="1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factorial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"%d!=%</a:t>
            </a:r>
            <a:r>
              <a:rPr lang="en-US" sz="14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4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result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factorial(</a:t>
            </a:r>
            <a:r>
              <a:rPr lang="en-US" sz="14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total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1;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&gt; 0)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total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total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--;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total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6356221" y="1361438"/>
            <a:ext cx="3117334" cy="914400"/>
          </a:xfrm>
          <a:prstGeom prst="wedgeRoundRectCallout">
            <a:avLst>
              <a:gd name="adj1" fmla="val -160533"/>
              <a:gd name="adj2" fmla="val 106705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>
                <a:latin typeface="Consolas" pitchFamily="49" charset="0"/>
                <a:cs typeface="Consolas" pitchFamily="49" charset="0"/>
              </a:rPr>
              <a:t>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onsolas" pitchFamily="49" charset="0"/>
                <a:cs typeface="Consolas" pitchFamily="49" charset="0"/>
              </a:rPr>
              <a:t>nput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is local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to the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Consolas" pitchFamily="49" charset="0"/>
                <a:cs typeface="Consolas" pitchFamily="49" charset="0"/>
              </a:rPr>
              <a:t>main()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method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6339146" y="5870395"/>
            <a:ext cx="2663567" cy="1219200"/>
          </a:xfrm>
          <a:prstGeom prst="wedgeRoundRectCallout">
            <a:avLst>
              <a:gd name="adj1" fmla="val -193949"/>
              <a:gd name="adj2" fmla="val -109277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onsolas" pitchFamily="49" charset="0"/>
                <a:cs typeface="Consolas" pitchFamily="49" charset="0"/>
              </a:rPr>
              <a:t>total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is local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to the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factorial()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method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6346282" y="4594996"/>
            <a:ext cx="2663567" cy="1219200"/>
          </a:xfrm>
          <a:prstGeom prst="wedgeRoundRectCallout">
            <a:avLst>
              <a:gd name="adj1" fmla="val -122504"/>
              <a:gd name="adj2" fmla="val -26382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n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is local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to the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factorial()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method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6356221" y="2326658"/>
            <a:ext cx="3117334" cy="1163570"/>
          </a:xfrm>
          <a:prstGeom prst="wedgeRoundRectCallout">
            <a:avLst>
              <a:gd name="adj1" fmla="val -151606"/>
              <a:gd name="adj2" fmla="val 45517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latin typeface="Consolas" pitchFamily="49" charset="0"/>
                <a:cs typeface="Consolas" pitchFamily="49" charset="0"/>
              </a:rPr>
              <a:t>input_value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is local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to the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Consolas" pitchFamily="49" charset="0"/>
                <a:cs typeface="Consolas" pitchFamily="49" charset="0"/>
              </a:rPr>
              <a:t>main()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method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6357394" y="3575718"/>
            <a:ext cx="3117334" cy="914400"/>
          </a:xfrm>
          <a:prstGeom prst="wedgeRoundRectCallout">
            <a:avLst>
              <a:gd name="adj1" fmla="val -168185"/>
              <a:gd name="adj2" fmla="val -18513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result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is local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to the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Consolas" pitchFamily="49" charset="0"/>
                <a:cs typeface="Consolas" pitchFamily="49" charset="0"/>
              </a:rPr>
              <a:t>main()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method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039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1712" y="309562"/>
            <a:ext cx="8229600" cy="1260475"/>
          </a:xfrm>
        </p:spPr>
        <p:txBody>
          <a:bodyPr/>
          <a:lstStyle/>
          <a:p>
            <a:r>
              <a:rPr lang="en-US" dirty="0" smtClean="0"/>
              <a:t>Different Scopes == Different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768475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Variables in different scopes can have the same name (and be different types)</a:t>
            </a:r>
          </a:p>
          <a:p>
            <a:r>
              <a:rPr lang="en-US" dirty="0" smtClean="0"/>
              <a:t>They are different variables!</a:t>
            </a:r>
          </a:p>
          <a:p>
            <a:r>
              <a:rPr lang="en-US" dirty="0" smtClean="0"/>
              <a:t>Two variables with the same name but in different scopes are </a:t>
            </a:r>
            <a:r>
              <a:rPr lang="en-US" i="1" dirty="0" smtClean="0"/>
              <a:t>not related in any way</a:t>
            </a:r>
          </a:p>
          <a:p>
            <a:r>
              <a:rPr lang="en-US" dirty="0" smtClean="0"/>
              <a:t>To avoid confusion, do not reuse variable names in different methods or scopes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46782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8312" y="1874837"/>
            <a:ext cx="9770830" cy="5424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myNum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10.5;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main(): </a:t>
            </a:r>
            <a:r>
              <a:rPr lang="en-US" sz="18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myNum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=%.2f%n"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myNum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800" i="1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myMethod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main(): </a:t>
            </a:r>
            <a:r>
              <a:rPr lang="en-US" sz="18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myNum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=%.2f%n"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myNum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main(): 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res=%.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2f%n"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myMethod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 {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myNum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75.32;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myMethod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(): </a:t>
            </a:r>
            <a:r>
              <a:rPr lang="en-US" sz="18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myNum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=%.2f%n"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myNum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myNum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Poor Example: Don't Do This!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6411912" y="2180248"/>
            <a:ext cx="2663567" cy="1297854"/>
          </a:xfrm>
          <a:prstGeom prst="wedgeRoundRectCallout">
            <a:avLst>
              <a:gd name="adj1" fmla="val -167293"/>
              <a:gd name="adj2" fmla="val 26873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err="1">
                <a:latin typeface="Consolas" pitchFamily="49" charset="0"/>
                <a:cs typeface="Consolas" pitchFamily="49" charset="0"/>
              </a:rPr>
              <a:t>m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y_num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is local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to the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Consolas" pitchFamily="49" charset="0"/>
                <a:cs typeface="Consolas" pitchFamily="49" charset="0"/>
              </a:rPr>
              <a:t>main()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method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6335712" y="4773502"/>
            <a:ext cx="2819400" cy="1297854"/>
          </a:xfrm>
          <a:prstGeom prst="wedgeRoundRectCallout">
            <a:avLst>
              <a:gd name="adj1" fmla="val -154755"/>
              <a:gd name="adj2" fmla="val -39293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err="1">
                <a:latin typeface="Consolas" pitchFamily="49" charset="0"/>
                <a:cs typeface="Consolas" pitchFamily="49" charset="0"/>
              </a:rPr>
              <a:t>m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y_num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is local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to the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my_method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method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298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Scope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687512"/>
            <a:ext cx="9069387" cy="49879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Variables and constants can be placed in the </a:t>
            </a:r>
            <a:r>
              <a:rPr lang="en-US" i="1" dirty="0" smtClean="0"/>
              <a:t>class </a:t>
            </a:r>
            <a:r>
              <a:rPr lang="en-US" dirty="0" smtClean="0"/>
              <a:t>scope by declaring them outside of all methods, but still inside the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{}</a:t>
            </a:r>
            <a:r>
              <a:rPr lang="en-US" dirty="0" smtClean="0"/>
              <a:t> for the class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We'll look at some simple examples now and talk more about this in detail later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For now, most often </a:t>
            </a:r>
            <a:r>
              <a:rPr lang="en-US" dirty="0"/>
              <a:t>useful for </a:t>
            </a:r>
            <a:r>
              <a:rPr lang="en-US" i="1" dirty="0"/>
              <a:t>constants</a:t>
            </a:r>
            <a:r>
              <a:rPr lang="en-US" dirty="0"/>
              <a:t> that are used in multiple </a:t>
            </a:r>
            <a:r>
              <a:rPr lang="en-US" dirty="0" smtClean="0"/>
              <a:t>methods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Variables and constants can not be placed outside of the class</a:t>
            </a:r>
          </a:p>
        </p:txBody>
      </p:sp>
    </p:spTree>
    <p:extLst>
      <p:ext uri="{BB962C8B-B14F-4D97-AF65-F5344CB8AC3E}">
        <p14:creationId xmlns:p14="http://schemas.microsoft.com/office/powerpoint/2010/main" val="4176099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417637"/>
            <a:ext cx="9337674" cy="5216525"/>
          </a:xfrm>
          <a:prstGeom prst="rect">
            <a:avLst/>
          </a:prstGeom>
        </p:spPr>
        <p:txBody>
          <a:bodyPr/>
          <a:lstStyle/>
          <a:p>
            <a:r>
              <a:rPr lang="en-US" sz="2800" dirty="0" smtClean="0"/>
              <a:t>It’s usually a good idea to name constants in your program if they have some special meaning</a:t>
            </a:r>
          </a:p>
          <a:p>
            <a:r>
              <a:rPr lang="en-US" sz="2800" dirty="0" smtClean="0"/>
              <a:t>By convention, variables names with all capital letters are constants</a:t>
            </a:r>
          </a:p>
          <a:p>
            <a:r>
              <a:rPr lang="en-US" sz="2800" dirty="0" smtClean="0"/>
              <a:t>Java includes </a:t>
            </a:r>
            <a:r>
              <a:rPr lang="en-US" sz="2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final</a:t>
            </a:r>
            <a:r>
              <a:rPr lang="en-US" sz="280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cs typeface="Consolas" pitchFamily="49" charset="0"/>
              </a:rPr>
              <a:t>"</a:t>
            </a:r>
            <a:r>
              <a:rPr lang="en-US" sz="2800" dirty="0" smtClean="0"/>
              <a:t>variables" to strictly enforce the idea of a constant (value can not be changed after initialization)</a:t>
            </a:r>
          </a:p>
          <a:p>
            <a:pPr lvl="1"/>
            <a:r>
              <a:rPr lang="en-US" sz="2400" dirty="0" smtClean="0"/>
              <a:t>Example:  </a:t>
            </a:r>
            <a:r>
              <a:rPr lang="en-US" sz="24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static final</a:t>
            </a:r>
            <a:r>
              <a:rPr lang="en-US" sz="2400" dirty="0" smtClean="0">
                <a:latin typeface="Consolas" panose="020B0609020204030204" pitchFamily="49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int</a:t>
            </a:r>
            <a:r>
              <a:rPr lang="en-US" sz="2400" dirty="0">
                <a:latin typeface="Consolas" panose="020B0609020204030204" pitchFamily="49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CENTS_PER_DOLLAR</a:t>
            </a:r>
            <a:r>
              <a:rPr lang="en-US" sz="2400" dirty="0">
                <a:latin typeface="Consolas" panose="020B0609020204030204" pitchFamily="49" charset="0"/>
                <a:ea typeface="Calibri" panose="020F0502020204030204" pitchFamily="34" charset="0"/>
              </a:rPr>
              <a:t> = 100;</a:t>
            </a:r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sz="2400" dirty="0" smtClean="0">
                <a:cs typeface="Arial" pitchFamily="34" charset="0"/>
              </a:rPr>
              <a:t>Generic form: </a:t>
            </a:r>
            <a:r>
              <a:rPr lang="en-US" sz="24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static f</a:t>
            </a:r>
            <a:r>
              <a:rPr lang="en-US" sz="24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inal</a:t>
            </a:r>
            <a:r>
              <a:rPr lang="en-US" sz="2400" dirty="0" smtClean="0">
                <a:latin typeface="Consolas" panose="020B0609020204030204" pitchFamily="49" charset="0"/>
                <a:ea typeface="Calibri" panose="020F0502020204030204" pitchFamily="34" charset="0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TYPE </a:t>
            </a:r>
            <a:r>
              <a:rPr lang="en-US" sz="24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NAME</a:t>
            </a:r>
            <a:r>
              <a:rPr lang="en-US" sz="2400" dirty="0" smtClean="0">
                <a:latin typeface="Consolas" panose="020B0609020204030204" pitchFamily="49" charset="0"/>
                <a:ea typeface="Calibri" panose="020F0502020204030204" pitchFamily="34" charset="0"/>
              </a:rPr>
              <a:t> </a:t>
            </a:r>
            <a:r>
              <a:rPr lang="en-US" sz="2400" dirty="0">
                <a:latin typeface="Consolas" panose="020B0609020204030204" pitchFamily="49" charset="0"/>
                <a:ea typeface="Calibri" panose="020F0502020204030204" pitchFamily="34" charset="0"/>
              </a:rPr>
              <a:t>= </a:t>
            </a:r>
            <a:r>
              <a:rPr lang="en-US" sz="2400" dirty="0" smtClean="0">
                <a:latin typeface="Consolas" panose="020B0609020204030204" pitchFamily="49" charset="0"/>
                <a:ea typeface="Calibri" panose="020F0502020204030204" pitchFamily="34" charset="0"/>
              </a:rPr>
              <a:t>VALUE;</a:t>
            </a:r>
          </a:p>
          <a:p>
            <a:r>
              <a:rPr lang="en-US" sz="2800" dirty="0" smtClean="0"/>
              <a:t>We'll talk more about the meaning of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static</a:t>
            </a:r>
            <a:r>
              <a:rPr lang="en-US" sz="2800" dirty="0" smtClean="0"/>
              <a:t> later</a:t>
            </a:r>
            <a:endParaRPr lang="en-US" sz="2800" dirty="0" smtClean="0">
              <a:latin typeface="Consolas" pitchFamily="49" charset="0"/>
              <a:cs typeface="Consolas" pitchFamily="49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51110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with a Class Scope Constant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96911" y="1951037"/>
            <a:ext cx="8686801" cy="443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final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DOLLARS_PER_EURO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1.18;</a:t>
            </a:r>
            <a:endParaRPr lang="en-US" sz="1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"5 dollars is %.2f </a:t>
            </a:r>
            <a:r>
              <a:rPr lang="en-US" sz="16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euros%n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dollarsToEuros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(5));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"5 euros is %.2f </a:t>
            </a:r>
            <a:r>
              <a:rPr lang="en-US" sz="16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dollars%n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eurosToDollars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(5));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dollarsToEuros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dollars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dollars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1600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DOLLARS_PER_EURO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eurosToDollars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euros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euros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 </a:t>
            </a:r>
            <a:r>
              <a:rPr lang="en-US" sz="1600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DOLLARS_PER_EURO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426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341437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Write a program that uses the famous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 = mc</a:t>
            </a:r>
            <a:r>
              <a:rPr lang="en-US" baseline="30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dirty="0" smtClean="0"/>
              <a:t> formula to calculate mass and energy equivalence in both directions</a:t>
            </a:r>
          </a:p>
          <a:p>
            <a:pPr lvl="1"/>
            <a:r>
              <a:rPr lang="en-US" dirty="0" smtClean="0"/>
              <a:t>Use a class scope constant for the value of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  <a:r>
              <a:rPr lang="en-US" dirty="0" smtClean="0"/>
              <a:t> (299792458 m/s)</a:t>
            </a:r>
          </a:p>
          <a:p>
            <a:pPr lvl="1"/>
            <a:r>
              <a:rPr lang="en-US" dirty="0" smtClean="0"/>
              <a:t>Write a method that calculates the energy given a set amount of mass</a:t>
            </a:r>
          </a:p>
          <a:p>
            <a:pPr lvl="1"/>
            <a:r>
              <a:rPr lang="en-US" dirty="0" smtClean="0"/>
              <a:t>Write a method that calculates the mass given a set amount of energy</a:t>
            </a:r>
          </a:p>
          <a:p>
            <a:pPr lvl="1"/>
            <a:r>
              <a:rPr lang="en-US" dirty="0" smtClean="0"/>
              <a:t>Write a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main() </a:t>
            </a:r>
            <a:r>
              <a:rPr lang="en-US" dirty="0" smtClean="0"/>
              <a:t>method to test each other method</a:t>
            </a:r>
          </a:p>
        </p:txBody>
      </p:sp>
    </p:spTree>
    <p:extLst>
      <p:ext uri="{BB962C8B-B14F-4D97-AF65-F5344CB8AC3E}">
        <p14:creationId xmlns:p14="http://schemas.microsoft.com/office/powerpoint/2010/main" val="3497937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mp128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msmincho"/>
        <a:cs typeface="msmincho"/>
      </a:majorFont>
      <a:minorFont>
        <a:latin typeface="Comic Sans MS"/>
        <a:ea typeface="msmincho"/>
        <a:cs typeface="msmincho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012459FF-DE4A-4FE4-9155-2FFE1E53AE01}" vid="{AE1A2C68-3AE8-4636-B266-E43DAA38822E}"/>
    </a:ext>
  </a:extLst>
</a:theme>
</file>

<file path=ppt/theme/theme2.xml><?xml version="1.0" encoding="utf-8"?>
<a:theme xmlns:a="http://schemas.openxmlformats.org/drawingml/2006/main" name="comp128 titl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msmincho"/>
        <a:cs typeface="msmincho"/>
      </a:majorFont>
      <a:minorFont>
        <a:latin typeface="Comic Sans MS"/>
        <a:ea typeface="msmincho"/>
        <a:cs typeface="msmincho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012459FF-DE4A-4FE4-9155-2FFE1E53AE01}" vid="{49AC0599-F6D6-4661-A444-01CF26CBDAF2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comp1000</Template>
  <TotalTime>2613</TotalTime>
  <Words>880</Words>
  <Application>Microsoft Macintosh PowerPoint</Application>
  <PresentationFormat>Custom</PresentationFormat>
  <Paragraphs>181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comp128</vt:lpstr>
      <vt:lpstr>comp128 title</vt:lpstr>
      <vt:lpstr>WIT COMP1000</vt:lpstr>
      <vt:lpstr>Variable Scope</vt:lpstr>
      <vt:lpstr>Example</vt:lpstr>
      <vt:lpstr>Different Scopes == Different Variables</vt:lpstr>
      <vt:lpstr>Poor Example: Don't Do This!</vt:lpstr>
      <vt:lpstr>Class Scope Variables</vt:lpstr>
      <vt:lpstr>Constants</vt:lpstr>
      <vt:lpstr>Example with a Class Scope Constant</vt:lpstr>
      <vt:lpstr>Exercise</vt:lpstr>
      <vt:lpstr>Answer</vt:lpstr>
      <vt:lpstr>Class Scope Variable Gotcha</vt:lpstr>
      <vt:lpstr>Poor Example: Don't Do This!</vt:lpstr>
      <vt:lpstr>Other Scope Rules</vt:lpstr>
      <vt:lpstr>Example</vt:lpstr>
      <vt:lpstr>Example with an Error</vt:lpstr>
      <vt:lpstr>Take Home Points</vt:lpstr>
    </vt:vector>
  </TitlesOfParts>
  <Company>Wentworth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 COMP1000</dc:title>
  <dc:creator>Wiseman, Charlie</dc:creator>
  <cp:lastModifiedBy>user</cp:lastModifiedBy>
  <cp:revision>29</cp:revision>
  <cp:lastPrinted>1601-01-01T00:00:00Z</cp:lastPrinted>
  <dcterms:created xsi:type="dcterms:W3CDTF">2015-10-13T19:11:20Z</dcterms:created>
  <dcterms:modified xsi:type="dcterms:W3CDTF">2017-10-19T17:34:07Z</dcterms:modified>
</cp:coreProperties>
</file>