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1" r:id="rId2"/>
  </p:sldMasterIdLst>
  <p:notesMasterIdLst>
    <p:notesMasterId r:id="rId33"/>
  </p:notesMasterIdLst>
  <p:sldIdLst>
    <p:sldId id="258" r:id="rId3"/>
    <p:sldId id="261" r:id="rId4"/>
    <p:sldId id="262" r:id="rId5"/>
    <p:sldId id="287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8" r:id="rId24"/>
    <p:sldId id="289" r:id="rId25"/>
    <p:sldId id="290" r:id="rId26"/>
    <p:sldId id="292" r:id="rId27"/>
    <p:sldId id="280" r:id="rId28"/>
    <p:sldId id="281" r:id="rId29"/>
    <p:sldId id="284" r:id="rId30"/>
    <p:sldId id="285" r:id="rId31"/>
    <p:sldId id="286" r:id="rId32"/>
  </p:sldIdLst>
  <p:sldSz cx="10080625" cy="7559675"/>
  <p:notesSz cx="7772400" cy="10058400"/>
  <p:defaultTextStyle>
    <a:defPPr>
      <a:defRPr lang="en-US"/>
    </a:defPPr>
    <a:lvl1pPr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1pPr>
    <a:lvl2pPr marL="742950" indent="-28575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2pPr>
    <a:lvl3pPr marL="11430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3pPr>
    <a:lvl4pPr marL="16002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4pPr>
    <a:lvl5pPr marL="2057400" indent="-228600" algn="l" defTabSz="449263" rtl="0" fontAlgn="base" hangingPunct="0">
      <a:lnSpc>
        <a:spcPct val="98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Bitstream Vera Serif" pitchFamily="1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820000"/>
    <a:srgbClr val="640000"/>
    <a:srgbClr val="928F00"/>
    <a:srgbClr val="E3DE00"/>
    <a:srgbClr val="C9C400"/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5" autoAdjust="0"/>
    <p:restoredTop sz="91367" autoAdjust="0"/>
  </p:normalViewPr>
  <p:slideViewPr>
    <p:cSldViewPr>
      <p:cViewPr varScale="1">
        <p:scale>
          <a:sx n="160" d="100"/>
          <a:sy n="160" d="100"/>
        </p:scale>
        <p:origin x="304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9" Type="http://schemas.openxmlformats.org/officeDocument/2006/relationships/slide" Target="slides/slide7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33" Type="http://schemas.openxmlformats.org/officeDocument/2006/relationships/notesMaster" Target="notesMasters/notesMaster1.xml"/><Relationship Id="rId34" Type="http://schemas.openxmlformats.org/officeDocument/2006/relationships/presProps" Target="presProps.xml"/><Relationship Id="rId35" Type="http://schemas.openxmlformats.org/officeDocument/2006/relationships/viewProps" Target="viewProps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3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587500" y="1006475"/>
            <a:ext cx="4594225" cy="344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1185863" y="4787900"/>
            <a:ext cx="5405437" cy="382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9714034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lang="en-US" dirty="0" smtClean="0"/>
              <a:t>WIT COMP1000 Computer Science I Course Material by Wentworth</a:t>
            </a:r>
            <a:r>
              <a:rPr lang="en-US" baseline="0" dirty="0" smtClean="0"/>
              <a:t> Institute of Technology</a:t>
            </a:r>
            <a:r>
              <a:rPr lang="en-US" dirty="0" smtClean="0"/>
              <a:t> (http://www.wit.edu/computer-science) is licensed under a Creative Commons Attribution-</a:t>
            </a:r>
            <a:r>
              <a:rPr lang="en-US" dirty="0" err="1" smtClean="0"/>
              <a:t>NonCommercial</a:t>
            </a:r>
            <a:r>
              <a:rPr lang="en-US" dirty="0" smtClean="0"/>
              <a:t> 4.0 International License (http://creativecommons.org/licenses/by-nc/4.0/).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 </a:t>
            </a:r>
            <a:r>
              <a:rPr lang="en-US" sz="1200" b="0" i="0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Based on a work at </a:t>
            </a:r>
            <a:r>
              <a:rPr lang="en-US" sz="1200" b="0" i="0" u="none" strike="noStrike" kern="120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>https://sites.google.com/site/witcomp128fall2014.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3018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5111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87167" y="1570037"/>
            <a:ext cx="9143999" cy="5334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1792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1473200"/>
            <a:ext cx="8569325" cy="1620837"/>
          </a:xfrm>
        </p:spPr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 anchor="ctr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855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200" indent="-457200">
              <a:buFont typeface="Wingdings" pitchFamily="2" charset="2"/>
              <a:buChar char="§"/>
              <a:defRPr/>
            </a:lvl1pPr>
            <a:lvl2pPr marL="914400" indent="-457200">
              <a:buFont typeface="Arial" pitchFamily="34" charset="0"/>
              <a:buChar char="•"/>
              <a:defRPr/>
            </a:lvl2pPr>
            <a:lvl3pPr marL="1257300" indent="-342900">
              <a:buFont typeface="Wingdings" pitchFamily="2" charset="2"/>
              <a:buChar char="§"/>
              <a:defRPr/>
            </a:lvl3pPr>
            <a:lvl4pPr marL="1714500" indent="-342900">
              <a:buFont typeface="Arial" pitchFamily="34" charset="0"/>
              <a:buChar char="•"/>
              <a:defRPr/>
            </a:lvl4pPr>
            <a:lvl5pPr marL="2171700" indent="-3429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610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Relationship Id="rId3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2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Line 1"/>
          <p:cNvSpPr>
            <a:spLocks noChangeShapeType="1"/>
          </p:cNvSpPr>
          <p:nvPr/>
        </p:nvSpPr>
        <p:spPr bwMode="auto">
          <a:xfrm>
            <a:off x="134447" y="71326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306485" y="7227691"/>
            <a:ext cx="1762027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WIT COMP1000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4843216" y="7216202"/>
            <a:ext cx="365125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/>
          <a:p>
            <a:pPr>
              <a:lnSpc>
                <a:spcPct val="93000"/>
              </a:lnSpc>
            </a:pPr>
            <a:fld id="{0CBF143C-F1D4-4CC7-8AA6-A94FC5CAAAF3}" type="slidenum">
              <a:rPr lang="de-DE" sz="1800">
                <a:solidFill>
                  <a:srgbClr val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pPr>
                <a:lnSpc>
                  <a:spcPct val="93000"/>
                </a:lnSpc>
              </a:pPr>
              <a:t>‹#›</a:t>
            </a:fld>
            <a:endParaRPr lang="de-DE" sz="1800" dirty="0">
              <a:solidFill>
                <a:srgbClr val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3095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570037"/>
            <a:ext cx="90693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6" name="Parallelogram 5"/>
          <p:cNvSpPr/>
          <p:nvPr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993257" y="7227692"/>
            <a:ext cx="1923855" cy="257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5876" rIns="0" bIns="0"/>
          <a:lstStyle>
            <a:lvl1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1pPr>
            <a:lvl2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2pPr>
            <a:lvl3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3pPr>
            <a:lvl4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4pPr>
            <a:lvl5pPr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5pPr>
            <a:lvl6pPr marL="25146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6pPr>
            <a:lvl7pPr marL="29718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7pPr>
            <a:lvl8pPr marL="34290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8pPr>
            <a:lvl9pPr marL="3886200" indent="-228600" defTabSz="449263" fontAlgn="base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</a:tabLst>
              <a:defRPr sz="2400">
                <a:solidFill>
                  <a:srgbClr val="000000"/>
                </a:solidFill>
                <a:latin typeface="Bitstream Vera Serif" pitchFamily="16" charset="0"/>
                <a:ea typeface="msmincho" charset="0"/>
                <a:cs typeface="msmincho" charset="0"/>
              </a:defRPr>
            </a:lvl9pPr>
          </a:lstStyle>
          <a:p>
            <a:pPr>
              <a:lnSpc>
                <a:spcPct val="93000"/>
              </a:lnSpc>
            </a:pPr>
            <a:r>
              <a:rPr lang="de-DE" sz="1600" i="0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Do. Learn. Succeed.</a:t>
            </a:r>
            <a:endParaRPr lang="de-DE" sz="1600" i="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2" name="Line 1"/>
          <p:cNvSpPr>
            <a:spLocks noChangeShapeType="1"/>
          </p:cNvSpPr>
          <p:nvPr/>
        </p:nvSpPr>
        <p:spPr bwMode="auto">
          <a:xfrm>
            <a:off x="134447" y="1341437"/>
            <a:ext cx="978266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1230312" y="538162"/>
            <a:ext cx="7772401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title text format</a:t>
            </a:r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874837"/>
            <a:ext cx="9069387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the outline text format</a:t>
            </a:r>
          </a:p>
          <a:p>
            <a:pPr lvl="1"/>
            <a:r>
              <a:rPr lang="en-US" dirty="0" smtClean="0"/>
              <a:t>Second Outline Level</a:t>
            </a:r>
          </a:p>
          <a:p>
            <a:pPr lvl="2"/>
            <a:r>
              <a:rPr lang="en-US" dirty="0" smtClean="0"/>
              <a:t>Third Outline Level</a:t>
            </a:r>
          </a:p>
          <a:p>
            <a:pPr lvl="3"/>
            <a:r>
              <a:rPr lang="en-US" dirty="0" smtClean="0"/>
              <a:t>Fourth Outline Level</a:t>
            </a:r>
          </a:p>
          <a:p>
            <a:pPr lvl="4"/>
            <a:r>
              <a:rPr lang="en-US" dirty="0" smtClean="0"/>
              <a:t>Fifth Outline Level</a:t>
            </a:r>
          </a:p>
          <a:p>
            <a:pPr lvl="4"/>
            <a:r>
              <a:rPr lang="en-US" dirty="0" smtClean="0"/>
              <a:t>Sixth Outline Level</a:t>
            </a:r>
          </a:p>
          <a:p>
            <a:pPr lvl="4"/>
            <a:r>
              <a:rPr lang="en-US" dirty="0" smtClean="0"/>
              <a:t>Seventh Outline Level</a:t>
            </a:r>
          </a:p>
          <a:p>
            <a:pPr lvl="4"/>
            <a:r>
              <a:rPr lang="en-US" dirty="0" smtClean="0"/>
              <a:t>Eighth Outline Level</a:t>
            </a:r>
          </a:p>
          <a:p>
            <a:pPr lvl="4"/>
            <a:r>
              <a:rPr lang="en-US" dirty="0" smtClean="0"/>
              <a:t>Ninth Outline Level</a:t>
            </a:r>
          </a:p>
        </p:txBody>
      </p:sp>
      <p:sp>
        <p:nvSpPr>
          <p:cNvPr id="9" name="Rectangle 8"/>
          <p:cNvSpPr/>
          <p:nvPr userDrawn="1"/>
        </p:nvSpPr>
        <p:spPr bwMode="auto">
          <a:xfrm>
            <a:off x="0" y="1"/>
            <a:ext cx="5802312" cy="443108"/>
          </a:xfrm>
          <a:prstGeom prst="rect">
            <a:avLst/>
          </a:prstGeom>
          <a:solidFill>
            <a:srgbClr val="E3DE00">
              <a:alpha val="5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 smtClean="0">
                <a:ln>
                  <a:noFill/>
                </a:ln>
                <a:effectLst/>
                <a:latin typeface="Bitstream Vera Serif" pitchFamily="16" charset="0"/>
              </a:rPr>
              <a:t>       </a:t>
            </a:r>
            <a:r>
              <a:rPr kumimoji="0" lang="en-US" sz="2200" b="1" i="0" u="none" strike="noStrike" cap="none" normalizeH="0" baseline="0" dirty="0" smtClean="0">
                <a:ln>
                  <a:noFill/>
                </a:ln>
                <a:effectLst/>
                <a:latin typeface="Georgia" panose="02040502050405020303" pitchFamily="18" charset="0"/>
                <a:cs typeface="Cordia New" pitchFamily="34" charset="-34"/>
              </a:rPr>
              <a:t>Wentworth Institute of Technology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447" y="790"/>
            <a:ext cx="362384" cy="434340"/>
          </a:xfrm>
          <a:prstGeom prst="rect">
            <a:avLst/>
          </a:prstGeom>
        </p:spPr>
      </p:pic>
      <p:sp>
        <p:nvSpPr>
          <p:cNvPr id="11" name="Parallelogram 10"/>
          <p:cNvSpPr/>
          <p:nvPr userDrawn="1"/>
        </p:nvSpPr>
        <p:spPr bwMode="auto">
          <a:xfrm rot="5400000">
            <a:off x="5687695" y="114619"/>
            <a:ext cx="604836" cy="375603"/>
          </a:xfrm>
          <a:prstGeom prst="parallelogram">
            <a:avLst>
              <a:gd name="adj" fmla="val 43422"/>
            </a:avLst>
          </a:prstGeom>
          <a:solidFill>
            <a:srgbClr val="928F00">
              <a:alpha val="7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2" name="Rectangle 11"/>
          <p:cNvSpPr/>
          <p:nvPr userDrawn="1"/>
        </p:nvSpPr>
        <p:spPr bwMode="auto">
          <a:xfrm>
            <a:off x="6177917" y="163831"/>
            <a:ext cx="3902708" cy="441008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Georgia" panose="02040502050405020303" pitchFamily="18" charset="0"/>
                <a:cs typeface="Cordia New" pitchFamily="34" charset="-34"/>
              </a:rPr>
              <a:t>Engineering &amp; Technology</a:t>
            </a:r>
          </a:p>
        </p:txBody>
      </p:sp>
    </p:spTree>
    <p:extLst>
      <p:ext uri="{BB962C8B-B14F-4D97-AF65-F5344CB8AC3E}">
        <p14:creationId xmlns:p14="http://schemas.microsoft.com/office/powerpoint/2010/main" val="3515345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82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2pPr>
      <a:lvl3pPr marL="1143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3pPr>
      <a:lvl4pPr marL="1600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4pPr>
      <a:lvl5pPr marL="20574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5pPr>
      <a:lvl6pPr marL="25146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6pPr>
      <a:lvl7pPr marL="29718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7pPr>
      <a:lvl8pPr marL="34290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8pPr>
      <a:lvl9pPr marL="3886200" indent="-228600" algn="ctr" defTabSz="449263" rtl="0" eaLnBrk="1" fontAlgn="base" hangingPunct="1">
        <a:lnSpc>
          <a:spcPct val="117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Comic Sans MS" charset="0"/>
          <a:ea typeface="msmincho" charset="0"/>
          <a:cs typeface="msmincho" charset="0"/>
        </a:defRPr>
      </a:lvl9pPr>
    </p:titleStyle>
    <p:bodyStyle>
      <a:lvl1pPr marL="4572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413"/>
        </a:spcAft>
        <a:buClr>
          <a:srgbClr val="820000"/>
        </a:buClr>
        <a:buSzPct val="100000"/>
        <a:buFont typeface="Wingdings" pitchFamily="2" charset="2"/>
        <a:buChar char="§"/>
        <a:defRPr sz="32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9144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1138"/>
        </a:spcAft>
        <a:buClr>
          <a:srgbClr val="820000"/>
        </a:buClr>
        <a:buSzPct val="100000"/>
        <a:buFont typeface="Verdana" pitchFamily="34" charset="0"/>
        <a:buChar char="»"/>
        <a:defRPr sz="28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257300" indent="-274320" algn="l" defTabSz="449263" rtl="0" eaLnBrk="1" fontAlgn="base" hangingPunct="1">
        <a:lnSpc>
          <a:spcPct val="117000"/>
        </a:lnSpc>
        <a:spcBef>
          <a:spcPct val="0"/>
        </a:spcBef>
        <a:spcAft>
          <a:spcPts val="850"/>
        </a:spcAft>
        <a:buClr>
          <a:srgbClr val="820000"/>
        </a:buClr>
        <a:buSzPct val="100000"/>
        <a:buFont typeface="Wingdings" pitchFamily="2" charset="2"/>
        <a:buChar char="§"/>
        <a:defRPr sz="24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7145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575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171700" indent="-3429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820000"/>
        </a:buClr>
        <a:buSzPct val="100000"/>
        <a:buFont typeface="Wingdings" pitchFamily="2" charset="2"/>
        <a:buChar char="§"/>
        <a:defRPr sz="2000">
          <a:solidFill>
            <a:srgbClr val="000000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1" fontAlgn="base" hangingPunct="1">
        <a:lnSpc>
          <a:spcPct val="117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WIT COMP1000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Arrays</a:t>
            </a:r>
          </a:p>
        </p:txBody>
      </p:sp>
    </p:spTree>
    <p:extLst>
      <p:ext uri="{BB962C8B-B14F-4D97-AF65-F5344CB8AC3E}">
        <p14:creationId xmlns:p14="http://schemas.microsoft.com/office/powerpoint/2010/main" val="99656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What is the output of the below code?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39812" y="2484437"/>
            <a:ext cx="8153400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[4];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3;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2;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1;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[3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[2];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2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768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811711" y="3330719"/>
            <a:ext cx="5038725" cy="1540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latin typeface="Consolas"/>
              </a:rPr>
              <a:t>2</a:t>
            </a:r>
          </a:p>
          <a:p>
            <a:r>
              <a:rPr lang="en-US" dirty="0">
                <a:latin typeface="Consolas"/>
              </a:rPr>
              <a:t>1</a:t>
            </a:r>
          </a:p>
          <a:p>
            <a:r>
              <a:rPr lang="en-US" dirty="0">
                <a:latin typeface="Consolas"/>
              </a:rPr>
              <a:t>3</a:t>
            </a:r>
          </a:p>
          <a:p>
            <a:r>
              <a:rPr lang="en-US" dirty="0">
                <a:latin typeface="Consolas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678565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Write a program that </a:t>
            </a:r>
            <a:r>
              <a:rPr lang="en-US" dirty="0" smtClean="0"/>
              <a:t>creates an </a:t>
            </a:r>
            <a:r>
              <a:rPr lang="en-US" dirty="0"/>
              <a:t>array of 1000 integer values and initializes </a:t>
            </a:r>
            <a:r>
              <a:rPr lang="en-US"/>
              <a:t>all </a:t>
            </a:r>
            <a:r>
              <a:rPr lang="en-US" smtClean="0"/>
              <a:t>of them to </a:t>
            </a:r>
            <a:r>
              <a:rPr lang="en-US" dirty="0"/>
              <a:t>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27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30312" y="3338435"/>
            <a:ext cx="8229600" cy="1936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[1000];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1;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1942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Initializing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You can also initialize arrays when you declare them using special syntax with curly braces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Example:</a:t>
            </a:r>
          </a:p>
          <a:p>
            <a:pPr>
              <a:lnSpc>
                <a:spcPct val="110000"/>
              </a:lnSpc>
            </a:pPr>
            <a:endParaRPr lang="en-US" dirty="0"/>
          </a:p>
          <a:p>
            <a:pPr>
              <a:lnSpc>
                <a:spcPct val="110000"/>
              </a:lnSpc>
            </a:pPr>
            <a:r>
              <a:rPr lang="en-US" dirty="0" smtClean="0"/>
              <a:t>Above example is equivalent to: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50233" y="3429458"/>
            <a:ext cx="6532558" cy="3939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[] </a:t>
            </a: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= {513, 343, 279, 409, 651, 222};</a:t>
            </a:r>
            <a:endParaRPr lang="en-US" sz="4000" dirty="0"/>
          </a:p>
        </p:txBody>
      </p:sp>
      <p:sp>
        <p:nvSpPr>
          <p:cNvPr id="7" name="Rectangle 6"/>
          <p:cNvSpPr/>
          <p:nvPr/>
        </p:nvSpPr>
        <p:spPr>
          <a:xfrm>
            <a:off x="2518568" y="4694237"/>
            <a:ext cx="5038725" cy="2463431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[6];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513;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343;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279;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[3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409;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[4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651;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pages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[5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222;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4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5351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You can use any one element of an array anywhere you can use a variable of the same type</a:t>
            </a:r>
          </a:p>
          <a:p>
            <a:pPr lvl="1"/>
            <a:r>
              <a:rPr lang="en-US" dirty="0" smtClean="0"/>
              <a:t>Assigning values</a:t>
            </a:r>
          </a:p>
          <a:p>
            <a:pPr lvl="1"/>
            <a:r>
              <a:rPr lang="en-US" dirty="0" smtClean="0"/>
              <a:t>In equations</a:t>
            </a:r>
          </a:p>
          <a:p>
            <a:pPr lvl="1"/>
            <a:r>
              <a:rPr lang="en-US" dirty="0" smtClean="0"/>
              <a:t>With input and output statements</a:t>
            </a:r>
            <a:endParaRPr lang="en-US" dirty="0" smtClean="0">
              <a:latin typeface="Consolas" pitchFamily="49" charset="0"/>
              <a:cs typeface="Consolas" pitchFamily="49" charset="0"/>
            </a:endParaRPr>
          </a:p>
          <a:p>
            <a:pPr lvl="1"/>
            <a:r>
              <a:rPr lang="en-US" dirty="0" smtClean="0"/>
              <a:t>As method arguments</a:t>
            </a:r>
          </a:p>
          <a:p>
            <a:pPr lvl="1"/>
            <a:r>
              <a:rPr lang="en-US" dirty="0" smtClean="0"/>
              <a:t>…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7460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192212" y="1417637"/>
            <a:ext cx="7848600" cy="5657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[5];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[4] *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[3] +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[1];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[0] =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x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[2];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[2] = </a:t>
            </a:r>
            <a:r>
              <a:rPr lang="en-US" sz="18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doSomething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[1],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[3]);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8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8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8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8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err="1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[%d]=%</a:t>
            </a:r>
            <a:r>
              <a:rPr lang="en-US" sz="18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8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8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vals</a:t>
            </a: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8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doSomething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* 10 +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2505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as Method Arguments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87312" y="1687512"/>
            <a:ext cx="9829800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Entire arrays can be passed as methods arguments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Array parameters in a method are a bit different than other parameters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Use </a:t>
            </a:r>
            <a:r>
              <a:rPr lang="en-US" sz="24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TYPE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[] </a:t>
            </a:r>
            <a:r>
              <a:rPr lang="en-US" sz="2400" dirty="0" smtClean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NAME</a:t>
            </a:r>
            <a:r>
              <a:rPr lang="en-US" sz="2400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400" dirty="0" smtClean="0"/>
              <a:t>to indicate the parameter is an array parameter, for example:  </a:t>
            </a:r>
            <a:r>
              <a:rPr lang="en-US" sz="2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400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endParaRPr lang="en-US" sz="2400" dirty="0" smtClean="0"/>
          </a:p>
          <a:p>
            <a:pPr>
              <a:lnSpc>
                <a:spcPct val="100000"/>
              </a:lnSpc>
            </a:pPr>
            <a:r>
              <a:rPr lang="en-US" sz="2800" dirty="0" smtClean="0"/>
              <a:t>Important difference: any changes made to array elements in the method are permanent after the method is finished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In other words, changes made to the array in the method are actually being made to the array in main() (or whoever called the method)</a:t>
            </a:r>
          </a:p>
          <a:p>
            <a:pPr lvl="1">
              <a:lnSpc>
                <a:spcPct val="100000"/>
              </a:lnSpc>
            </a:pPr>
            <a:r>
              <a:rPr lang="en-US" sz="2400" dirty="0" smtClean="0"/>
              <a:t>It actually passes a </a:t>
            </a:r>
            <a:r>
              <a:rPr lang="en-US" sz="2400" i="1" dirty="0" smtClean="0"/>
              <a:t>reference</a:t>
            </a:r>
            <a:r>
              <a:rPr lang="en-US" sz="2400" dirty="0" smtClean="0"/>
              <a:t> into </a:t>
            </a:r>
            <a:r>
              <a:rPr lang="en-US" sz="2400" dirty="0"/>
              <a:t>the </a:t>
            </a:r>
            <a:r>
              <a:rPr lang="en-US" sz="2400" dirty="0" smtClean="0"/>
              <a:t>method (more on this later)</a:t>
            </a:r>
            <a:endParaRPr lang="en-US" sz="2400" dirty="0"/>
          </a:p>
          <a:p>
            <a:pPr lvl="1">
              <a:lnSpc>
                <a:spcPct val="100000"/>
              </a:lnSpc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654839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916112" y="1396374"/>
            <a:ext cx="6019800" cy="5526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[6];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6 integers: 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3229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532730" y="1353131"/>
            <a:ext cx="8155781" cy="58227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6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[6];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%d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integers: 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6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6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6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6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16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6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9815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An </a:t>
            </a:r>
            <a:r>
              <a:rPr lang="en-US" i="1" dirty="0" smtClean="0"/>
              <a:t>array</a:t>
            </a:r>
            <a:r>
              <a:rPr lang="en-US" dirty="0" smtClean="0"/>
              <a:t> is a list of variables of the same type, that represents a set of related values</a:t>
            </a:r>
          </a:p>
          <a:p>
            <a:r>
              <a:rPr lang="en-US" dirty="0" smtClean="0"/>
              <a:t>For example, say you need to keep track of the cost of 1000 items</a:t>
            </a:r>
          </a:p>
          <a:p>
            <a:r>
              <a:rPr lang="en-US" dirty="0" smtClean="0"/>
              <a:t>You could declare 1000 double variables: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 smtClean="0">
                <a:solidFill>
                  <a:prstClr val="black"/>
                </a:solidFill>
                <a:latin typeface="Consolas"/>
              </a:rPr>
              <a:t> cost0,cost1,cost2,cost3</a:t>
            </a:r>
            <a:r>
              <a:rPr lang="en-US" dirty="0" smtClean="0"/>
              <a:t>,…</a:t>
            </a:r>
          </a:p>
          <a:p>
            <a:r>
              <a:rPr lang="en-US" dirty="0" smtClean="0"/>
              <a:t>Or you could use an array!</a:t>
            </a:r>
            <a:endParaRPr lang="en-US" dirty="0">
              <a:solidFill>
                <a:prstClr val="black"/>
              </a:solidFill>
              <a:latin typeface="Consolas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46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Write a method named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 that increments every value in an array by one.  The array must be passed as an argument to </a:t>
            </a:r>
            <a:r>
              <a:rPr lang="en-US" dirty="0" err="1" smtClean="0">
                <a:latin typeface="Consolas" pitchFamily="49" charset="0"/>
                <a:cs typeface="Consolas" pitchFamily="49" charset="0"/>
              </a:rPr>
              <a:t>addOne</a:t>
            </a:r>
            <a:r>
              <a:rPr lang="en-US" dirty="0" smtClean="0">
                <a:latin typeface="Consolas" pitchFamily="49" charset="0"/>
                <a:cs typeface="Consolas" pitchFamily="49" charset="0"/>
              </a:rPr>
              <a:t>()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83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Answer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2525712" y="1531644"/>
            <a:ext cx="6477001" cy="541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2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[6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addOne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%d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integers: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addOne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]++;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 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2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019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Study: main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Since our first “Hello World” program we’ve seen an array being passed as a parameter to a method</a:t>
            </a:r>
          </a:p>
          <a:p>
            <a:pPr lvl="1"/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dirty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dirty="0" smtClean="0"/>
          </a:p>
          <a:p>
            <a:r>
              <a:rPr lang="en-US" dirty="0" smtClean="0"/>
              <a:t>In this case, the “</a:t>
            </a:r>
            <a:r>
              <a:rPr lang="en-US" dirty="0" err="1" smtClean="0"/>
              <a:t>args</a:t>
            </a:r>
            <a:r>
              <a:rPr lang="en-US" dirty="0" smtClean="0"/>
              <a:t>” parameter is an array of “arguments” being passed to the program from the command line </a:t>
            </a:r>
            <a:r>
              <a:rPr lang="mr-IN" dirty="0" smtClean="0"/>
              <a:t>–</a:t>
            </a:r>
            <a:r>
              <a:rPr lang="en-US" dirty="0" smtClean="0"/>
              <a:t> each is a string</a:t>
            </a:r>
          </a:p>
          <a:p>
            <a:r>
              <a:rPr lang="en-US" dirty="0" smtClean="0"/>
              <a:t>These are automatically populated for you by the JVM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2205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263909" y="2408237"/>
            <a:ext cx="8305799" cy="27269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20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0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{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20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20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"%</a:t>
            </a:r>
            <a:r>
              <a:rPr lang="en-US" sz="20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s%n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20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20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20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 		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588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Setting Program Arguments in Eclipse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Click the “Run” menu and “Run Configurations”</a:t>
            </a:r>
          </a:p>
          <a:p>
            <a:r>
              <a:rPr lang="en-US" dirty="0" smtClean="0"/>
              <a:t>Find your application on the left list under “Java Application”</a:t>
            </a:r>
          </a:p>
          <a:p>
            <a:r>
              <a:rPr lang="en-US" dirty="0" smtClean="0"/>
              <a:t>Click the “Arguments” tab on the right</a:t>
            </a:r>
          </a:p>
          <a:p>
            <a:r>
              <a:rPr lang="en-US" dirty="0" smtClean="0"/>
              <a:t>Type some values, separated by spaces, into the “Program arguments” box</a:t>
            </a:r>
          </a:p>
          <a:p>
            <a:pPr lvl="1"/>
            <a:r>
              <a:rPr lang="en-US" dirty="0"/>
              <a:t>Note these will stay until you clear </a:t>
            </a:r>
            <a:r>
              <a:rPr lang="en-US" dirty="0" smtClean="0"/>
              <a:t>them</a:t>
            </a:r>
          </a:p>
          <a:p>
            <a:r>
              <a:rPr lang="en-US" dirty="0" smtClean="0"/>
              <a:t>Click the “Run” button</a:t>
            </a:r>
          </a:p>
        </p:txBody>
      </p:sp>
    </p:spTree>
    <p:extLst>
      <p:ext uri="{BB962C8B-B14F-4D97-AF65-F5344CB8AC3E}">
        <p14:creationId xmlns:p14="http://schemas.microsoft.com/office/powerpoint/2010/main" val="80677300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Screenshot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94129" y="1874838"/>
            <a:ext cx="6087605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82004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Partially Filled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875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Arrays do not have to be completely "full"</a:t>
            </a:r>
          </a:p>
          <a:p>
            <a:r>
              <a:rPr lang="en-US" sz="2800" dirty="0" smtClean="0"/>
              <a:t>Every element in an array of numeric types is initialized with a value of zero at array creation time</a:t>
            </a:r>
          </a:p>
          <a:p>
            <a:pPr lvl="1"/>
            <a:r>
              <a:rPr lang="en-US" sz="2400" dirty="0" smtClean="0"/>
              <a:t>Other types of arrays are initialized to reasonable default values</a:t>
            </a:r>
          </a:p>
          <a:p>
            <a:r>
              <a:rPr lang="en-US" sz="2800" dirty="0" smtClean="0"/>
              <a:t>So, you don't have to put a value into every element</a:t>
            </a:r>
          </a:p>
          <a:p>
            <a:r>
              <a:rPr lang="en-US" sz="2800" dirty="0" smtClean="0"/>
              <a:t>Depending on your program, you will likely need to keep track of how many elements are actually used in the array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1406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8312" y="1341437"/>
            <a:ext cx="9296400" cy="58067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2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[20];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usedSize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usedSize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		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fillArray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(Scanner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up to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%d </a:t>
            </a:r>
            <a:r>
              <a:rPr lang="en-US" sz="12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integers (stopping with a negative value): 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while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&gt;= 0 &amp;&amp;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2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printArray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2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size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2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 ) {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2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2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2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2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", </a:t>
            </a:r>
            <a:r>
              <a:rPr lang="en-US" sz="12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200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]);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0211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Searching an Array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768475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Sometimes you want to search an array for a particular value or </a:t>
            </a:r>
            <a:r>
              <a:rPr lang="en-US" i="1" dirty="0" smtClean="0"/>
              <a:t>target</a:t>
            </a:r>
            <a:endParaRPr lang="en-US" dirty="0" smtClean="0"/>
          </a:p>
          <a:p>
            <a:r>
              <a:rPr lang="en-US" dirty="0" smtClean="0"/>
              <a:t>Look through every element and return the index of one matching element (usually the first)</a:t>
            </a:r>
          </a:p>
          <a:p>
            <a:r>
              <a:rPr lang="en-US" dirty="0" smtClean="0"/>
              <a:t>If no element matches the target then usually return -1, since that is never a valid index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97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1443038" y="1417637"/>
            <a:ext cx="7559675" cy="6019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import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java.util.Scanner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ClassExamples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void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main(String[]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args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Scanner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Scanner(System.</a:t>
            </a:r>
            <a:r>
              <a:rPr lang="en-US" sz="1400" b="1" i="1" dirty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{4, 11, -3, 0, 46, 11, 9, -77, 3, 11};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target_value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Enter a value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 which to search: 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target_value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input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.nextInt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1400" i="1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searchArray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target_value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== -1)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Target not found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!%n"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else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    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System.</a:t>
            </a:r>
            <a:r>
              <a:rPr lang="en-US" sz="1400" b="1" i="1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out</a:t>
            </a:r>
            <a:r>
              <a:rPr lang="en-US" sz="1400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.printf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Target found at index 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en-US" sz="1400" dirty="0" err="1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d%n</a:t>
            </a:r>
            <a:r>
              <a:rPr lang="en-US" sz="1400" dirty="0" smtClean="0">
                <a:solidFill>
                  <a:srgbClr val="2A00F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"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index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		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public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static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searchArray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haystack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needle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0;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&lt;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haystack</a:t>
            </a:r>
            <a:r>
              <a:rPr lang="en-US" sz="1400" dirty="0" err="1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400" dirty="0" err="1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haystack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== </a:t>
            </a:r>
            <a:r>
              <a:rPr lang="en-US" sz="14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needle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) {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14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return</a:t>
            </a: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-1;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76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Arrays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163512" y="1570037"/>
            <a:ext cx="9677400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Creating an array is similar to declaring other variables, with some new Java syntax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The new special symbols we'll be using to denote arrays are brackets []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The general idea is to create a collection of variables all of the same type in one step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Here is an example to create an array named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/>
              <a:t>that </a:t>
            </a:r>
            <a:r>
              <a:rPr lang="en-US" dirty="0"/>
              <a:t>holds 1000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 smtClean="0"/>
              <a:t>values:</a:t>
            </a:r>
          </a:p>
          <a:p>
            <a:pPr>
              <a:lnSpc>
                <a:spcPct val="110000"/>
              </a:lnSpc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294792" y="6270511"/>
            <a:ext cx="7643439" cy="574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[] </a:t>
            </a:r>
            <a:r>
              <a:rPr lang="en-US" sz="3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cost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[1000];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465196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Take Home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sz="2800" dirty="0" smtClean="0"/>
              <a:t>Arrays are useful when you need to keep track of many related values</a:t>
            </a:r>
          </a:p>
          <a:p>
            <a:r>
              <a:rPr lang="en-US" sz="2800" dirty="0" smtClean="0"/>
              <a:t>Arrays are almost always used together with loops</a:t>
            </a:r>
          </a:p>
          <a:p>
            <a:r>
              <a:rPr lang="en-US" sz="2800" dirty="0" smtClean="0"/>
              <a:t>Array elements can be used anywhere a single variable of the same type can be used</a:t>
            </a:r>
          </a:p>
          <a:p>
            <a:r>
              <a:rPr lang="en-US" sz="2800" dirty="0" smtClean="0"/>
              <a:t>Entire arrays can be passed to methods as array arguments</a:t>
            </a:r>
          </a:p>
          <a:p>
            <a:pPr lvl="1"/>
            <a:r>
              <a:rPr lang="en-US" sz="2400" dirty="0" smtClean="0"/>
              <a:t>Changes made to the array in the method affect the array in the calling method</a:t>
            </a:r>
          </a:p>
        </p:txBody>
      </p:sp>
    </p:spTree>
    <p:extLst>
      <p:ext uri="{BB962C8B-B14F-4D97-AF65-F5344CB8AC3E}">
        <p14:creationId xmlns:p14="http://schemas.microsoft.com/office/powerpoint/2010/main" val="404892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Arrays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544513" y="2415147"/>
            <a:ext cx="9143999" cy="456509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dirty="0" smtClean="0"/>
              <a:t>Start </a:t>
            </a:r>
            <a:r>
              <a:rPr lang="en-US" dirty="0"/>
              <a:t>with the variable type (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dirty="0"/>
              <a:t>, 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/>
              <a:t>,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char</a:t>
            </a:r>
            <a:r>
              <a:rPr lang="en-US" dirty="0" smtClean="0"/>
              <a:t>, </a:t>
            </a:r>
            <a:r>
              <a:rPr lang="en-US" dirty="0">
                <a:latin typeface="Consolas" pitchFamily="49" charset="0"/>
                <a:cs typeface="Consolas" pitchFamily="49" charset="0"/>
              </a:rPr>
              <a:t>String</a:t>
            </a:r>
            <a:r>
              <a:rPr lang="en-US" dirty="0"/>
              <a:t>, …) that you want to store in the array followed by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[]</a:t>
            </a:r>
            <a:endParaRPr lang="en-US" sz="28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>
              <a:lnSpc>
                <a:spcPct val="110000"/>
              </a:lnSpc>
            </a:pPr>
            <a:r>
              <a:rPr lang="en-US" dirty="0"/>
              <a:t>Then comes the array name (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cost</a:t>
            </a:r>
            <a:r>
              <a:rPr lang="en-US" dirty="0"/>
              <a:t>,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x</a:t>
            </a:r>
            <a:r>
              <a:rPr lang="en-US" dirty="0"/>
              <a:t>,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</a:rPr>
              <a:t>vals</a:t>
            </a:r>
            <a:r>
              <a:rPr lang="en-US" dirty="0"/>
              <a:t>, …)</a:t>
            </a:r>
          </a:p>
          <a:p>
            <a:pPr>
              <a:lnSpc>
                <a:spcPct val="110000"/>
              </a:lnSpc>
            </a:pPr>
            <a:r>
              <a:rPr lang="en-US" dirty="0" smtClean="0"/>
              <a:t>Next is the Java keyword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 </a:t>
            </a:r>
            <a:r>
              <a:rPr lang="en-US" dirty="0" smtClean="0"/>
              <a:t>followed by the type again and the size of the array in brackets</a:t>
            </a:r>
          </a:p>
          <a:p>
            <a:pPr lvl="1">
              <a:lnSpc>
                <a:spcPct val="110000"/>
              </a:lnSpc>
            </a:pPr>
            <a:r>
              <a:rPr lang="en-US" dirty="0" smtClean="0"/>
              <a:t>The </a:t>
            </a:r>
            <a:r>
              <a:rPr lang="en-US" dirty="0"/>
              <a:t>number of </a:t>
            </a:r>
            <a:r>
              <a:rPr lang="en-US" i="1" dirty="0"/>
              <a:t>elements</a:t>
            </a:r>
            <a:r>
              <a:rPr lang="en-US" dirty="0"/>
              <a:t> in the array, or the total number of values that the array can </a:t>
            </a:r>
            <a:r>
              <a:rPr lang="en-US" dirty="0" smtClean="0"/>
              <a:t>hold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4792" y="1562286"/>
            <a:ext cx="7643439" cy="57490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[] </a:t>
            </a:r>
            <a:r>
              <a:rPr lang="en-US" sz="32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cost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32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double</a:t>
            </a:r>
            <a:r>
              <a:rPr lang="en-US" sz="32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[1000];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578164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Collection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You can think of creating an array as declaring the same number of individual variables</a:t>
            </a:r>
          </a:p>
          <a:p>
            <a:r>
              <a:rPr lang="en-US" dirty="0" smtClean="0"/>
              <a:t>Example declaring an array of 8 integers named 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</a:t>
            </a:r>
            <a:r>
              <a:rPr lang="en-US" dirty="0" smtClean="0"/>
              <a:t>:</a:t>
            </a:r>
          </a:p>
          <a:p>
            <a:pPr marL="182880" indent="0">
              <a:buNone/>
            </a:pPr>
            <a:endParaRPr lang="en-US" dirty="0"/>
          </a:p>
          <a:p>
            <a:r>
              <a:rPr lang="en-US" dirty="0" smtClean="0"/>
              <a:t>This is similar to (but not exactly the same as) declaring 8 separate integers:</a:t>
            </a:r>
          </a:p>
          <a:p>
            <a:endParaRPr lang="en-US" dirty="0" smtClean="0"/>
          </a:p>
        </p:txBody>
      </p:sp>
      <p:sp>
        <p:nvSpPr>
          <p:cNvPr id="6" name="Rectangle 5"/>
          <p:cNvSpPr/>
          <p:nvPr/>
        </p:nvSpPr>
        <p:spPr>
          <a:xfrm>
            <a:off x="2220912" y="4237037"/>
            <a:ext cx="5311069" cy="51462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[]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[8];</a:t>
            </a:r>
            <a:endParaRPr lang="en-US" sz="4800" dirty="0"/>
          </a:p>
        </p:txBody>
      </p:sp>
      <p:sp>
        <p:nvSpPr>
          <p:cNvPr id="7" name="Rectangle 6"/>
          <p:cNvSpPr/>
          <p:nvPr/>
        </p:nvSpPr>
        <p:spPr>
          <a:xfrm>
            <a:off x="239712" y="6413398"/>
            <a:ext cx="9677400" cy="363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counts0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counts1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counts2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counts3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counts4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counts5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counts6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, </a:t>
            </a:r>
            <a:r>
              <a:rPr lang="en-US" sz="1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counts7</a:t>
            </a:r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;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3360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Accessing Array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611312"/>
            <a:ext cx="9069387" cy="49879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To actually use an individual element in the array, you specify the </a:t>
            </a:r>
            <a:r>
              <a:rPr lang="en-US" i="1" dirty="0" smtClean="0"/>
              <a:t>index</a:t>
            </a:r>
            <a:r>
              <a:rPr lang="en-US" dirty="0" smtClean="0"/>
              <a:t> of the element in brackets</a:t>
            </a:r>
          </a:p>
          <a:p>
            <a:r>
              <a:rPr lang="en-US" dirty="0" smtClean="0"/>
              <a:t>Be careful not to confuse the two uses of brackets (creation versus use)</a:t>
            </a:r>
          </a:p>
          <a:p>
            <a:r>
              <a:rPr lang="en-US" dirty="0" smtClean="0"/>
              <a:t>Example array of 15 integers named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dirty="0" smtClean="0"/>
              <a:t>, and setting the value at index 7 to 10: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71512" y="6142037"/>
            <a:ext cx="8732837" cy="7232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0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values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[15];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create an array of 15 </a:t>
            </a:r>
            <a:r>
              <a:rPr lang="en-US" sz="2000" u="sng" dirty="0" err="1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ints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000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values</a:t>
            </a:r>
            <a:r>
              <a:rPr lang="en-US" sz="20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[7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] = 10;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// assign element 7 a value of 10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76035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Arrays in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90620" y="1427200"/>
            <a:ext cx="9069387" cy="1828800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Arrays are stored in memory so that all the elements in the array are </a:t>
            </a:r>
            <a:r>
              <a:rPr lang="en-US" i="1" dirty="0" smtClean="0"/>
              <a:t>sequential</a:t>
            </a:r>
            <a:r>
              <a:rPr lang="en-US" dirty="0" smtClean="0"/>
              <a:t>, in order: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 bwMode="auto">
          <a:xfrm>
            <a:off x="3211512" y="40494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kumimoji="0" lang="en-US" sz="1600" b="0" i="0" u="none" strike="noStrike" cap="none" normalizeH="0" baseline="0" dirty="0" smtClean="0">
              <a:ln>
                <a:noFill/>
              </a:ln>
              <a:effectLst/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8354" y="3633253"/>
            <a:ext cx="1233158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>
                <a:latin typeface="Tahoma" pitchFamily="34" charset="0"/>
                <a:ea typeface="Tahoma" pitchFamily="34" charset="0"/>
                <a:cs typeface="Tahoma" pitchFamily="34" charset="0"/>
              </a:rPr>
              <a:t>a</a:t>
            </a:r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ddress</a:t>
            </a:r>
            <a:endParaRPr lang="en-US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3211511" y="43161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3211510" y="45828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3211512" y="48495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10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3211509" y="51162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3211508" y="53829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3211507" y="56496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 smtClean="0">
                <a:latin typeface="Consolas" pitchFamily="49" charset="0"/>
                <a:cs typeface="Consolas" pitchFamily="49" charset="0"/>
              </a:rPr>
              <a:t>0</a:t>
            </a:r>
            <a:endParaRPr lang="en-US" sz="18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211509" y="59163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sz="1800" dirty="0">
                <a:latin typeface="Consolas" pitchFamily="49" charset="0"/>
                <a:cs typeface="Consolas" pitchFamily="49" charset="0"/>
              </a:rPr>
              <a:t>0</a:t>
            </a:r>
            <a:endParaRPr lang="en-US" sz="1600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3211512" y="61830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211511" y="6449745"/>
            <a:ext cx="2115561" cy="2667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1" fontAlgn="base" latinLnBrk="0" hangingPunct="0">
              <a:lnSpc>
                <a:spcPct val="98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effectLst/>
              <a:latin typeface="Bitstream Vera Serif" pitchFamily="16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462432" y="3985818"/>
            <a:ext cx="771365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1000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462432" y="42525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1004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462431" y="45192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1008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462430" y="47859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1012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462429" y="50526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1016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462428" y="53193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1020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462427" y="55860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1024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62426" y="58527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1028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462425" y="61194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1032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2462424" y="6386118"/>
            <a:ext cx="748923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1036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831097" y="3633253"/>
            <a:ext cx="904415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value</a:t>
            </a:r>
            <a:endParaRPr lang="en-US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355097" y="3630345"/>
            <a:ext cx="1426215" cy="454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variable</a:t>
            </a:r>
            <a:endParaRPr lang="en-US" u="sng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027265" y="6602145"/>
            <a:ext cx="393056" cy="4542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…</a:t>
            </a:r>
            <a:endParaRPr lang="en-US" dirty="0">
              <a:latin typeface="+mn-lt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5327068" y="3950910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counts[0]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27068" y="42525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counts[1]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5327073" y="45192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counts[2]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5327068" y="47859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counts[3]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327073" y="50526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counts[4]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5327073" y="53193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counts[5]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5327068" y="5586018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counts[6]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327073" y="5852446"/>
            <a:ext cx="1454244" cy="3939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Consolas" pitchFamily="49" charset="0"/>
                <a:cs typeface="Consolas" pitchFamily="49" charset="0"/>
              </a:rPr>
              <a:t>counts[7]</a:t>
            </a:r>
            <a:endParaRPr lang="en-US" dirty="0">
              <a:latin typeface="Consolas" pitchFamily="49" charset="0"/>
              <a:cs typeface="Consolas" pitchFamily="49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620712" y="2690514"/>
            <a:ext cx="5311069" cy="9369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[] </a:t>
            </a:r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= </a:t>
            </a:r>
            <a:r>
              <a:rPr lang="en-US" sz="28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new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int</a:t>
            </a:r>
            <a:r>
              <a:rPr lang="en-US" sz="28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[8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];</a:t>
            </a:r>
          </a:p>
          <a:p>
            <a:r>
              <a:rPr lang="en-US" sz="2800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counts</a:t>
            </a:r>
            <a:r>
              <a:rPr lang="en-US" sz="2800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</a:rPr>
              <a:t>[3] = 10;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72684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30" grpId="0"/>
      <p:bldP spid="31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Array Elements and Length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2800" dirty="0" smtClean="0"/>
              <a:t>Arrays start at index 0 and go through index size–1</a:t>
            </a:r>
          </a:p>
          <a:p>
            <a:pPr lvl="1">
              <a:lnSpc>
                <a:spcPct val="110000"/>
              </a:lnSpc>
            </a:pPr>
            <a:r>
              <a:rPr lang="en-US" sz="2400" dirty="0" smtClean="0"/>
              <a:t>Use </a:t>
            </a:r>
            <a:r>
              <a:rPr lang="en-US" sz="2400" dirty="0" err="1" smtClean="0">
                <a:solidFill>
                  <a:srgbClr val="6A3E3E"/>
                </a:solidFill>
                <a:latin typeface="Consolas" panose="020B0609020204030204" pitchFamily="49" charset="0"/>
                <a:cs typeface="Times New Roman" panose="02020603050405020304" pitchFamily="18" charset="0"/>
              </a:rPr>
              <a:t>ARRAY</a:t>
            </a:r>
            <a:r>
              <a:rPr lang="en-US" sz="2400" dirty="0" err="1" smtClean="0"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2400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sz="2400" dirty="0" smtClean="0"/>
              <a:t> to get the size of the array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Arrays do NOT start at index 1!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Array indices do </a:t>
            </a:r>
            <a:r>
              <a:rPr lang="en-US" sz="2800" i="1" dirty="0" smtClean="0"/>
              <a:t>not</a:t>
            </a:r>
            <a:r>
              <a:rPr lang="en-US" sz="2800" dirty="0" smtClean="0"/>
              <a:t> have to be hard coded, they can be any expression that evaluates to an integer</a:t>
            </a:r>
          </a:p>
          <a:p>
            <a:pPr>
              <a:lnSpc>
                <a:spcPct val="110000"/>
              </a:lnSpc>
            </a:pPr>
            <a:r>
              <a:rPr lang="en-US" sz="2800" dirty="0" smtClean="0"/>
              <a:t>Example of initializing an array so that all elements have an initial value of 50:</a:t>
            </a:r>
          </a:p>
        </p:txBody>
      </p:sp>
      <p:sp>
        <p:nvSpPr>
          <p:cNvPr id="5" name="Rectangle 4"/>
          <p:cNvSpPr/>
          <p:nvPr/>
        </p:nvSpPr>
        <p:spPr>
          <a:xfrm>
            <a:off x="1039812" y="5459615"/>
            <a:ext cx="8153400" cy="1673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temperatures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[64];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for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= 0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&lt; 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temperatures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dirty="0" err="1" smtClean="0">
                <a:solidFill>
                  <a:srgbClr val="0000C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length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n-US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++) {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temperatures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en-US" dirty="0" err="1" smtClean="0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] = 50;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}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65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Bounds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03238" y="1417637"/>
            <a:ext cx="9069387" cy="498792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2800" dirty="0" smtClean="0"/>
              <a:t>You always have to ensure that your program only uses valid elements/indices for an array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You can never access an index of less than 0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You can never access an index greater than or equal to the length of the array</a:t>
            </a:r>
          </a:p>
          <a:p>
            <a:pPr>
              <a:lnSpc>
                <a:spcPct val="100000"/>
              </a:lnSpc>
            </a:pPr>
            <a:r>
              <a:rPr lang="en-US" sz="2800" dirty="0" smtClean="0"/>
              <a:t>If you try to access an element outside of the bounds of the array, Java will give you an </a:t>
            </a:r>
            <a:r>
              <a:rPr lang="en-US" sz="2800" dirty="0" err="1" smtClean="0"/>
              <a:t>ArrayIndexOutOfBoundsException</a:t>
            </a:r>
            <a:endParaRPr lang="en-US" sz="2800" dirty="0" smtClean="0"/>
          </a:p>
          <a:p>
            <a:pPr>
              <a:lnSpc>
                <a:spcPct val="100000"/>
              </a:lnSpc>
            </a:pPr>
            <a:endParaRPr lang="en-US" sz="2800" dirty="0"/>
          </a:p>
        </p:txBody>
      </p:sp>
      <p:sp>
        <p:nvSpPr>
          <p:cNvPr id="5" name="Rectangle 4"/>
          <p:cNvSpPr/>
          <p:nvPr/>
        </p:nvSpPr>
        <p:spPr>
          <a:xfrm>
            <a:off x="1458912" y="5380037"/>
            <a:ext cx="7315200" cy="17389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[] 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en-US" sz="2000" b="1" dirty="0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new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solidFill>
                  <a:srgbClr val="7F0055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int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[10];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[0] = 5; 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</a:t>
            </a:r>
            <a:r>
              <a:rPr lang="en-US" sz="2000" u="sng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[9] = -6;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</a:t>
            </a:r>
            <a:r>
              <a:rPr lang="en-US" sz="2000" u="sng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ok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[-1] = 0;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out of bounds error!</a:t>
            </a:r>
            <a:endParaRPr lang="en-US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  <a:r>
              <a:rPr lang="en-US" sz="2000" dirty="0" err="1">
                <a:solidFill>
                  <a:srgbClr val="6A3E3E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myArray</a:t>
            </a:r>
            <a:r>
              <a:rPr lang="en-US" sz="2000" dirty="0">
                <a:solidFill>
                  <a:srgbClr val="000000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[10] = 3; </a:t>
            </a:r>
            <a:r>
              <a:rPr lang="en-US" sz="2000" dirty="0">
                <a:solidFill>
                  <a:srgbClr val="3F7F5F"/>
                </a:solidFill>
                <a:latin typeface="Consolas" panose="020B0609020204030204" pitchFamily="49" charset="0"/>
                <a:ea typeface="Calibri" panose="020F0502020204030204" pitchFamily="34" charset="0"/>
                <a:cs typeface="Times New Roman" panose="02020603050405020304" pitchFamily="18" charset="0"/>
              </a:rPr>
              <a:t>// out of bounds error!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20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128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AE1A2C68-3AE8-4636-B266-E43DAA38822E}"/>
    </a:ext>
  </a:extLst>
</a:theme>
</file>

<file path=ppt/theme/theme2.xml><?xml version="1.0" encoding="utf-8"?>
<a:theme xmlns:a="http://schemas.openxmlformats.org/drawingml/2006/main" name="comp128 titl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omic Sans MS"/>
        <a:ea typeface="msmincho"/>
        <a:cs typeface="msmincho"/>
      </a:majorFont>
      <a:minorFont>
        <a:latin typeface="Comic Sans MS"/>
        <a:ea typeface="msmincho"/>
        <a:cs typeface="msmincho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8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US" sz="2400" b="0" i="0" u="none" strike="noStrike" cap="none" normalizeH="0" baseline="0" smtClean="0">
            <a:ln>
              <a:noFill/>
            </a:ln>
            <a:effectLst/>
            <a:latin typeface="Bitstream Vera Serif" pitchFamily="16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012459FF-DE4A-4FE4-9155-2FFE1E53AE01}" vid="{49AC0599-F6D6-4661-A444-01CF26CBDAF2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comp1000</Template>
  <TotalTime>135</TotalTime>
  <Words>1354</Words>
  <Application>Microsoft Macintosh PowerPoint</Application>
  <PresentationFormat>Custom</PresentationFormat>
  <Paragraphs>325</Paragraphs>
  <Slides>30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30</vt:i4>
      </vt:variant>
    </vt:vector>
  </HeadingPairs>
  <TitlesOfParts>
    <vt:vector size="44" baseType="lpstr">
      <vt:lpstr>Bitstream Vera Serif</vt:lpstr>
      <vt:lpstr>Calibri</vt:lpstr>
      <vt:lpstr>Comic Sans MS</vt:lpstr>
      <vt:lpstr>Consolas</vt:lpstr>
      <vt:lpstr>Cordia New</vt:lpstr>
      <vt:lpstr>Georgia</vt:lpstr>
      <vt:lpstr>msmincho</vt:lpstr>
      <vt:lpstr>Tahoma</vt:lpstr>
      <vt:lpstr>Times New Roman</vt:lpstr>
      <vt:lpstr>Verdana</vt:lpstr>
      <vt:lpstr>Wingdings</vt:lpstr>
      <vt:lpstr>Arial</vt:lpstr>
      <vt:lpstr>comp128</vt:lpstr>
      <vt:lpstr>comp128 title</vt:lpstr>
      <vt:lpstr>WIT COMP1000</vt:lpstr>
      <vt:lpstr>Arrays</vt:lpstr>
      <vt:lpstr>Creating Arrays</vt:lpstr>
      <vt:lpstr>Creating Arrays</vt:lpstr>
      <vt:lpstr>Collection of Variables</vt:lpstr>
      <vt:lpstr>Accessing Array Elements</vt:lpstr>
      <vt:lpstr>Arrays in Memory</vt:lpstr>
      <vt:lpstr>Array Elements and Length</vt:lpstr>
      <vt:lpstr>Out of Bounds Errors</vt:lpstr>
      <vt:lpstr>Exercise</vt:lpstr>
      <vt:lpstr>Answer</vt:lpstr>
      <vt:lpstr>Exercise</vt:lpstr>
      <vt:lpstr>Answer</vt:lpstr>
      <vt:lpstr>Initializing Arrays</vt:lpstr>
      <vt:lpstr>Array Elements</vt:lpstr>
      <vt:lpstr>Examples</vt:lpstr>
      <vt:lpstr>Arrays as Method Arguments</vt:lpstr>
      <vt:lpstr>Example</vt:lpstr>
      <vt:lpstr>Another Example</vt:lpstr>
      <vt:lpstr>Exercise</vt:lpstr>
      <vt:lpstr>Answer</vt:lpstr>
      <vt:lpstr>Case Study: main</vt:lpstr>
      <vt:lpstr>Try</vt:lpstr>
      <vt:lpstr>Setting Program Arguments in Eclipse</vt:lpstr>
      <vt:lpstr>Screenshot</vt:lpstr>
      <vt:lpstr>Partially Filled Arrays</vt:lpstr>
      <vt:lpstr>Example</vt:lpstr>
      <vt:lpstr>Searching an Array</vt:lpstr>
      <vt:lpstr>Example</vt:lpstr>
      <vt:lpstr>Take Home Points</vt:lpstr>
    </vt:vector>
  </TitlesOfParts>
  <Company>Wentworth Institute of Technology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WIT COMP1000</dc:title>
  <dc:creator>Wiseman, Charles</dc:creator>
  <cp:lastModifiedBy>Derbinsky, Nathaniel</cp:lastModifiedBy>
  <cp:revision>43</cp:revision>
  <cp:lastPrinted>1601-01-01T00:00:00Z</cp:lastPrinted>
  <dcterms:created xsi:type="dcterms:W3CDTF">2015-10-19T23:16:22Z</dcterms:created>
  <dcterms:modified xsi:type="dcterms:W3CDTF">2017-04-27T20:40:50Z</dcterms:modified>
</cp:coreProperties>
</file>