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Microsoft_Equation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1" r:id="rId2"/>
  </p:sldMasterIdLst>
  <p:notesMasterIdLst>
    <p:notesMasterId r:id="rId17"/>
  </p:notesMasterIdLst>
  <p:sldIdLst>
    <p:sldId id="258" r:id="rId3"/>
    <p:sldId id="261" r:id="rId4"/>
    <p:sldId id="262" r:id="rId5"/>
    <p:sldId id="263" r:id="rId6"/>
    <p:sldId id="264" r:id="rId7"/>
    <p:sldId id="265" r:id="rId8"/>
    <p:sldId id="266" r:id="rId9"/>
    <p:sldId id="267" r:id="rId10"/>
    <p:sldId id="268" r:id="rId11"/>
    <p:sldId id="269" r:id="rId12"/>
    <p:sldId id="270" r:id="rId13"/>
    <p:sldId id="272" r:id="rId14"/>
    <p:sldId id="273" r:id="rId15"/>
    <p:sldId id="271" r:id="rId16"/>
  </p:sldIdLst>
  <p:sldSz cx="10080625" cy="7559675"/>
  <p:notesSz cx="7772400" cy="10058400"/>
  <p:defaultTextStyle>
    <a:defPPr>
      <a:defRPr lang="en-US"/>
    </a:defPPr>
    <a:lvl1pPr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1pPr>
    <a:lvl2pPr marL="742950" indent="-28575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2pPr>
    <a:lvl3pPr marL="1143000" indent="-22860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3pPr>
    <a:lvl4pPr marL="1600200" indent="-22860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4pPr>
    <a:lvl5pPr marL="2057400" indent="-22860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5pPr>
    <a:lvl6pPr marL="2286000" algn="l" defTabSz="914400" rtl="0" eaLnBrk="1" latinLnBrk="0" hangingPunct="1">
      <a:defRPr sz="2400" kern="1200">
        <a:solidFill>
          <a:schemeClr val="tx1"/>
        </a:solidFill>
        <a:latin typeface="Bitstream Vera Serif" pitchFamily="16" charset="0"/>
        <a:ea typeface="+mn-ea"/>
        <a:cs typeface="+mn-cs"/>
      </a:defRPr>
    </a:lvl6pPr>
    <a:lvl7pPr marL="2743200" algn="l" defTabSz="914400" rtl="0" eaLnBrk="1" latinLnBrk="0" hangingPunct="1">
      <a:defRPr sz="2400" kern="1200">
        <a:solidFill>
          <a:schemeClr val="tx1"/>
        </a:solidFill>
        <a:latin typeface="Bitstream Vera Serif" pitchFamily="16" charset="0"/>
        <a:ea typeface="+mn-ea"/>
        <a:cs typeface="+mn-cs"/>
      </a:defRPr>
    </a:lvl7pPr>
    <a:lvl8pPr marL="3200400" algn="l" defTabSz="914400" rtl="0" eaLnBrk="1" latinLnBrk="0" hangingPunct="1">
      <a:defRPr sz="2400" kern="1200">
        <a:solidFill>
          <a:schemeClr val="tx1"/>
        </a:solidFill>
        <a:latin typeface="Bitstream Vera Serif" pitchFamily="16" charset="0"/>
        <a:ea typeface="+mn-ea"/>
        <a:cs typeface="+mn-cs"/>
      </a:defRPr>
    </a:lvl8pPr>
    <a:lvl9pPr marL="3657600" algn="l" defTabSz="914400" rtl="0" eaLnBrk="1" latinLnBrk="0" hangingPunct="1">
      <a:defRPr sz="2400" kern="1200">
        <a:solidFill>
          <a:schemeClr val="tx1"/>
        </a:solidFill>
        <a:latin typeface="Bitstream Vera Serif" pitchFamily="16"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20000"/>
    <a:srgbClr val="640000"/>
    <a:srgbClr val="928F00"/>
    <a:srgbClr val="E3DE00"/>
    <a:srgbClr val="C9C400"/>
    <a:srgbClr val="FFFF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1367" autoAdjust="0"/>
  </p:normalViewPr>
  <p:slideViewPr>
    <p:cSldViewPr>
      <p:cViewPr varScale="1">
        <p:scale>
          <a:sx n="113" d="100"/>
          <a:sy n="113" d="100"/>
        </p:scale>
        <p:origin x="-120" y="-368"/>
      </p:cViewPr>
      <p:guideLst>
        <p:guide orient="horz" pos="2160"/>
        <p:guide pos="2880"/>
      </p:guideLst>
    </p:cSldViewPr>
  </p:slideViewPr>
  <p:outlineViewPr>
    <p:cViewPr varScale="1">
      <p:scale>
        <a:sx n="170" d="200"/>
        <a:sy n="170" d="2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587500" y="1006475"/>
            <a:ext cx="4594225" cy="3444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1185863" y="4787900"/>
            <a:ext cx="5405437" cy="3824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smtClean="0"/>
          </a:p>
        </p:txBody>
      </p:sp>
    </p:spTree>
    <p:extLst>
      <p:ext uri="{BB962C8B-B14F-4D97-AF65-F5344CB8AC3E}">
        <p14:creationId xmlns:p14="http://schemas.microsoft.com/office/powerpoint/2010/main" val="397140342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WIT COMP1000 Computer Science I Course Material by Wentworth</a:t>
            </a:r>
            <a:r>
              <a:rPr lang="en-US" baseline="0" dirty="0" smtClean="0"/>
              <a:t> Institute of Technology</a:t>
            </a:r>
            <a:r>
              <a:rPr lang="en-US" dirty="0" smtClean="0"/>
              <a:t> (http://www.wit.edu/computer-science) is licensed under a Creative Commons Attribution-</a:t>
            </a:r>
            <a:r>
              <a:rPr lang="en-US" dirty="0" err="1" smtClean="0"/>
              <a:t>NonCommercial</a:t>
            </a:r>
            <a:r>
              <a:rPr lang="en-US" dirty="0" smtClean="0"/>
              <a:t> 4.0 International License (http://creativecommons.org/licenses/by-nc/4.0/).</a:t>
            </a:r>
            <a:r>
              <a:rPr lang="en-US" sz="1200" b="0" i="0" kern="1200" dirty="0" smtClean="0">
                <a:solidFill>
                  <a:srgbClr val="000000"/>
                </a:solidFill>
                <a:effectLst/>
                <a:latin typeface="Times New Roman" pitchFamily="16" charset="0"/>
                <a:ea typeface="+mn-ea"/>
                <a:cs typeface="+mn-cs"/>
              </a:rPr>
              <a:t> </a:t>
            </a:r>
            <a:r>
              <a:rPr lang="en-US" sz="1200" b="0" i="0" kern="1200" smtClean="0">
                <a:solidFill>
                  <a:srgbClr val="000000"/>
                </a:solidFill>
                <a:effectLst/>
                <a:latin typeface="Times New Roman" pitchFamily="16" charset="0"/>
                <a:ea typeface="+mn-ea"/>
                <a:cs typeface="+mn-cs"/>
              </a:rPr>
              <a:t>Based on a work at </a:t>
            </a:r>
            <a:r>
              <a:rPr lang="en-US" sz="1200" b="0" i="0" u="none" strike="noStrike" kern="1200" smtClean="0">
                <a:solidFill>
                  <a:srgbClr val="000000"/>
                </a:solidFill>
                <a:effectLst/>
                <a:latin typeface="Times New Roman" pitchFamily="16" charset="0"/>
                <a:ea typeface="+mn-ea"/>
                <a:cs typeface="+mn-cs"/>
              </a:rPr>
              <a:t>https://sites.google.com/site/witcomp128fall2014.</a:t>
            </a:r>
            <a:endParaRPr lang="en-US" smtClean="0"/>
          </a:p>
          <a:p>
            <a:endParaRPr lang="en-US" dirty="0"/>
          </a:p>
        </p:txBody>
      </p:sp>
    </p:spTree>
    <p:extLst>
      <p:ext uri="{BB962C8B-B14F-4D97-AF65-F5344CB8AC3E}">
        <p14:creationId xmlns:p14="http://schemas.microsoft.com/office/powerpoint/2010/main" val="4250301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10" name="Text Placeholder 9"/>
          <p:cNvSpPr>
            <a:spLocks noGrp="1"/>
          </p:cNvSpPr>
          <p:nvPr>
            <p:ph type="body" sz="quarter" idx="10"/>
          </p:nvPr>
        </p:nvSpPr>
        <p:spPr>
          <a:xfrm>
            <a:off x="487167" y="1570037"/>
            <a:ext cx="9143999" cy="533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56179280"/>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1473200"/>
            <a:ext cx="8569325" cy="1620837"/>
          </a:xfrm>
        </p:spPr>
        <p:txBody>
          <a:bodyPr/>
          <a:lstStyle>
            <a:lvl1pPr>
              <a:defRPr/>
            </a:lvl1pPr>
          </a:lstStyle>
          <a:p>
            <a:endParaRPr lang="en-US" dirty="0"/>
          </a:p>
        </p:txBody>
      </p:sp>
      <p:sp>
        <p:nvSpPr>
          <p:cNvPr id="3" name="Subtitle 2"/>
          <p:cNvSpPr>
            <a:spLocks noGrp="1"/>
          </p:cNvSpPr>
          <p:nvPr>
            <p:ph type="subTitle" idx="1"/>
          </p:nvPr>
        </p:nvSpPr>
        <p:spPr>
          <a:xfrm>
            <a:off x="1512888" y="4283075"/>
            <a:ext cx="7056437" cy="1931988"/>
          </a:xfrm>
        </p:spPr>
        <p:txBody>
          <a:bodyPr anchor="ct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932185598"/>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457200" indent="-457200">
              <a:buFont typeface="Wingdings" pitchFamily="2" charset="2"/>
              <a:buChar char="§"/>
              <a:defRPr/>
            </a:lvl1pPr>
            <a:lvl2pPr marL="914400" indent="-457200">
              <a:buFont typeface="Arial" pitchFamily="34" charset="0"/>
              <a:buChar char="•"/>
              <a:defRPr/>
            </a:lvl2pPr>
            <a:lvl3pPr marL="1257300" indent="-342900">
              <a:buFont typeface="Wingdings" pitchFamily="2" charset="2"/>
              <a:buChar char="§"/>
              <a:defRPr/>
            </a:lvl3pPr>
            <a:lvl4pPr marL="1714500" indent="-342900">
              <a:buFont typeface="Arial" pitchFamily="34" charset="0"/>
              <a:buChar char="•"/>
              <a:defRPr/>
            </a:lvl4pPr>
            <a:lvl5pPr marL="2171700" indent="-342900">
              <a:buFont typeface="Wingdings" pitchFamily="2" charset="2"/>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97610887"/>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4" Type="http://schemas.openxmlformats.org/officeDocument/2006/relationships/image" Target="../media/image1.jpe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Line 1"/>
          <p:cNvSpPr>
            <a:spLocks noChangeShapeType="1"/>
          </p:cNvSpPr>
          <p:nvPr/>
        </p:nvSpPr>
        <p:spPr bwMode="auto">
          <a:xfrm>
            <a:off x="134447" y="7132637"/>
            <a:ext cx="978266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27" name="Text Box 3"/>
          <p:cNvSpPr txBox="1">
            <a:spLocks noChangeArrowheads="1"/>
          </p:cNvSpPr>
          <p:nvPr/>
        </p:nvSpPr>
        <p:spPr bwMode="auto">
          <a:xfrm>
            <a:off x="306485" y="7227691"/>
            <a:ext cx="1762027" cy="25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lvl1pPr>
              <a:tabLst>
                <a:tab pos="723900" algn="l"/>
                <a:tab pos="1447800" algn="l"/>
                <a:tab pos="2171700" algn="l"/>
              </a:tabLst>
              <a:defRPr sz="2400">
                <a:solidFill>
                  <a:srgbClr val="000000"/>
                </a:solidFill>
                <a:latin typeface="Bitstream Vera Serif" pitchFamily="16" charset="0"/>
                <a:ea typeface="msmincho" charset="0"/>
                <a:cs typeface="msmincho" charset="0"/>
              </a:defRPr>
            </a:lvl1pPr>
            <a:lvl2pPr>
              <a:tabLst>
                <a:tab pos="723900" algn="l"/>
                <a:tab pos="1447800" algn="l"/>
                <a:tab pos="2171700" algn="l"/>
              </a:tabLst>
              <a:defRPr sz="2400">
                <a:solidFill>
                  <a:srgbClr val="000000"/>
                </a:solidFill>
                <a:latin typeface="Bitstream Vera Serif" pitchFamily="16" charset="0"/>
                <a:ea typeface="msmincho" charset="0"/>
                <a:cs typeface="msmincho" charset="0"/>
              </a:defRPr>
            </a:lvl2pPr>
            <a:lvl3pPr>
              <a:tabLst>
                <a:tab pos="723900" algn="l"/>
                <a:tab pos="1447800" algn="l"/>
                <a:tab pos="2171700" algn="l"/>
              </a:tabLst>
              <a:defRPr sz="2400">
                <a:solidFill>
                  <a:srgbClr val="000000"/>
                </a:solidFill>
                <a:latin typeface="Bitstream Vera Serif" pitchFamily="16" charset="0"/>
                <a:ea typeface="msmincho" charset="0"/>
                <a:cs typeface="msmincho" charset="0"/>
              </a:defRPr>
            </a:lvl3pPr>
            <a:lvl4pPr>
              <a:tabLst>
                <a:tab pos="723900" algn="l"/>
                <a:tab pos="1447800" algn="l"/>
                <a:tab pos="2171700" algn="l"/>
              </a:tabLst>
              <a:defRPr sz="2400">
                <a:solidFill>
                  <a:srgbClr val="000000"/>
                </a:solidFill>
                <a:latin typeface="Bitstream Vera Serif" pitchFamily="16" charset="0"/>
                <a:ea typeface="msmincho" charset="0"/>
                <a:cs typeface="msmincho" charset="0"/>
              </a:defRPr>
            </a:lvl4pPr>
            <a:lvl5pPr>
              <a:tabLst>
                <a:tab pos="723900" algn="l"/>
                <a:tab pos="1447800" algn="l"/>
                <a:tab pos="2171700" algn="l"/>
              </a:tabLst>
              <a:defRPr sz="2400">
                <a:solidFill>
                  <a:srgbClr val="000000"/>
                </a:solidFill>
                <a:latin typeface="Bitstream Vera Serif" pitchFamily="16" charset="0"/>
                <a:ea typeface="msmincho" charset="0"/>
                <a:cs typeface="msmincho" charset="0"/>
              </a:defRPr>
            </a:lvl5pPr>
            <a:lvl6pPr marL="25146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6pPr>
            <a:lvl7pPr marL="29718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7pPr>
            <a:lvl8pPr marL="34290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8pPr>
            <a:lvl9pPr marL="38862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9pPr>
          </a:lstStyle>
          <a:p>
            <a:pPr>
              <a:lnSpc>
                <a:spcPct val="93000"/>
              </a:lnSpc>
            </a:pPr>
            <a:r>
              <a:rPr lang="de-DE" sz="1600" i="0" dirty="0" smtClean="0">
                <a:latin typeface="Tahoma" pitchFamily="34" charset="0"/>
                <a:ea typeface="Tahoma" pitchFamily="34" charset="0"/>
                <a:cs typeface="Tahoma" pitchFamily="34" charset="0"/>
              </a:rPr>
              <a:t>WIT COMP1000</a:t>
            </a:r>
            <a:endParaRPr lang="de-DE" sz="1600" i="0" dirty="0">
              <a:latin typeface="Tahoma" pitchFamily="34" charset="0"/>
              <a:ea typeface="Tahoma" pitchFamily="34" charset="0"/>
              <a:cs typeface="Tahoma" pitchFamily="34" charset="0"/>
            </a:endParaRPr>
          </a:p>
        </p:txBody>
      </p:sp>
      <p:sp>
        <p:nvSpPr>
          <p:cNvPr id="1028" name="Text Box 4"/>
          <p:cNvSpPr txBox="1">
            <a:spLocks noChangeArrowheads="1"/>
          </p:cNvSpPr>
          <p:nvPr/>
        </p:nvSpPr>
        <p:spPr bwMode="auto">
          <a:xfrm>
            <a:off x="4843216" y="7216202"/>
            <a:ext cx="365125" cy="25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p>
            <a:pPr>
              <a:lnSpc>
                <a:spcPct val="93000"/>
              </a:lnSpc>
            </a:pPr>
            <a:fld id="{0CBF143C-F1D4-4CC7-8AA6-A94FC5CAAAF3}" type="slidenum">
              <a:rPr lang="de-DE" sz="1800">
                <a:solidFill>
                  <a:srgbClr val="000000"/>
                </a:solidFill>
                <a:latin typeface="Tahoma" pitchFamily="34" charset="0"/>
                <a:ea typeface="Tahoma" pitchFamily="34" charset="0"/>
                <a:cs typeface="Tahoma" pitchFamily="34" charset="0"/>
              </a:rPr>
              <a:pPr>
                <a:lnSpc>
                  <a:spcPct val="93000"/>
                </a:lnSpc>
              </a:pPr>
              <a:t>‹#›</a:t>
            </a:fld>
            <a:endParaRPr lang="de-DE" sz="1800" dirty="0">
              <a:solidFill>
                <a:srgbClr val="000000"/>
              </a:solidFill>
              <a:latin typeface="Tahoma" pitchFamily="34" charset="0"/>
              <a:ea typeface="Tahoma" pitchFamily="34" charset="0"/>
              <a:cs typeface="Tahoma" pitchFamily="34" charset="0"/>
            </a:endParaRPr>
          </a:p>
        </p:txBody>
      </p:sp>
      <p:sp>
        <p:nvSpPr>
          <p:cNvPr id="1032" name="Rectangle 8"/>
          <p:cNvSpPr>
            <a:spLocks noGrp="1" noChangeArrowheads="1"/>
          </p:cNvSpPr>
          <p:nvPr>
            <p:ph type="title"/>
          </p:nvPr>
        </p:nvSpPr>
        <p:spPr bwMode="auto">
          <a:xfrm>
            <a:off x="1230312" y="309562"/>
            <a:ext cx="7772401"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dirty="0" smtClean="0"/>
              <a:t>Click to edit the title text format</a:t>
            </a:r>
          </a:p>
        </p:txBody>
      </p:sp>
      <p:sp>
        <p:nvSpPr>
          <p:cNvPr id="1033" name="Rectangle 9"/>
          <p:cNvSpPr>
            <a:spLocks noGrp="1" noChangeArrowheads="1"/>
          </p:cNvSpPr>
          <p:nvPr>
            <p:ph type="body" idx="1"/>
          </p:nvPr>
        </p:nvSpPr>
        <p:spPr bwMode="auto">
          <a:xfrm>
            <a:off x="503238" y="1570037"/>
            <a:ext cx="9069387" cy="533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the outline text format</a:t>
            </a:r>
          </a:p>
          <a:p>
            <a:pPr lvl="1"/>
            <a:r>
              <a:rPr lang="en-US" dirty="0" smtClean="0"/>
              <a:t>Second Outline Level</a:t>
            </a:r>
          </a:p>
          <a:p>
            <a:pPr lvl="2"/>
            <a:r>
              <a:rPr lang="en-US" dirty="0" smtClean="0"/>
              <a:t>Third Outline Level</a:t>
            </a:r>
          </a:p>
          <a:p>
            <a:pPr lvl="3"/>
            <a:r>
              <a:rPr lang="en-US" dirty="0" smtClean="0"/>
              <a:t>Fourth Outline Level</a:t>
            </a:r>
          </a:p>
          <a:p>
            <a:pPr lvl="4"/>
            <a:r>
              <a:rPr lang="en-US" dirty="0" smtClean="0"/>
              <a:t>Fifth Outline Level</a:t>
            </a:r>
          </a:p>
          <a:p>
            <a:pPr lvl="4"/>
            <a:r>
              <a:rPr lang="en-US" dirty="0" smtClean="0"/>
              <a:t>Sixth Outline Level</a:t>
            </a:r>
          </a:p>
          <a:p>
            <a:pPr lvl="4"/>
            <a:r>
              <a:rPr lang="en-US" dirty="0" smtClean="0"/>
              <a:t>Seventh Outline Level</a:t>
            </a:r>
          </a:p>
          <a:p>
            <a:pPr lvl="4"/>
            <a:r>
              <a:rPr lang="en-US" dirty="0" smtClean="0"/>
              <a:t>Eighth Outline Level</a:t>
            </a:r>
          </a:p>
          <a:p>
            <a:pPr lvl="4"/>
            <a:r>
              <a:rPr lang="en-US" dirty="0" smtClean="0"/>
              <a:t>Ninth Outline Level</a:t>
            </a:r>
          </a:p>
        </p:txBody>
      </p:sp>
      <p:sp>
        <p:nvSpPr>
          <p:cNvPr id="3" name="Rectangle 2"/>
          <p:cNvSpPr/>
          <p:nvPr/>
        </p:nvSpPr>
        <p:spPr bwMode="auto">
          <a:xfrm>
            <a:off x="0" y="1"/>
            <a:ext cx="5802312" cy="443108"/>
          </a:xfrm>
          <a:prstGeom prst="rect">
            <a:avLst/>
          </a:prstGeom>
          <a:solidFill>
            <a:srgbClr val="E3DE00">
              <a:alpha val="50196"/>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smtClean="0">
                <a:ln>
                  <a:noFill/>
                </a:ln>
                <a:effectLst/>
                <a:latin typeface="Bitstream Vera Serif" pitchFamily="16" charset="0"/>
              </a:rPr>
              <a:t>       </a:t>
            </a:r>
            <a:r>
              <a:rPr kumimoji="0" lang="en-US" sz="2200" b="1" i="0" u="none" strike="noStrike" cap="none" normalizeH="0" baseline="0" dirty="0" smtClean="0">
                <a:ln>
                  <a:noFill/>
                </a:ln>
                <a:effectLst/>
                <a:latin typeface="Georgia" panose="02040502050405020303" pitchFamily="18" charset="0"/>
                <a:cs typeface="Cordia New" pitchFamily="34" charset="-34"/>
              </a:rPr>
              <a:t>Wentworth Institute of Technology</a:t>
            </a:r>
          </a:p>
        </p:txBody>
      </p:sp>
      <p:pic>
        <p:nvPicPr>
          <p:cNvPr id="5" name="Picture 4"/>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134447" y="790"/>
            <a:ext cx="362384" cy="434340"/>
          </a:xfrm>
          <a:prstGeom prst="rect">
            <a:avLst/>
          </a:prstGeom>
        </p:spPr>
      </p:pic>
      <p:sp>
        <p:nvSpPr>
          <p:cNvPr id="6" name="Parallelogram 5"/>
          <p:cNvSpPr/>
          <p:nvPr/>
        </p:nvSpPr>
        <p:spPr bwMode="auto">
          <a:xfrm rot="5400000">
            <a:off x="5687695" y="114619"/>
            <a:ext cx="604836" cy="375603"/>
          </a:xfrm>
          <a:prstGeom prst="parallelogram">
            <a:avLst>
              <a:gd name="adj" fmla="val 43422"/>
            </a:avLst>
          </a:prstGeom>
          <a:solidFill>
            <a:srgbClr val="928F00">
              <a:alpha val="7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effectLst/>
              <a:latin typeface="Bitstream Vera Serif" pitchFamily="16" charset="0"/>
            </a:endParaRPr>
          </a:p>
        </p:txBody>
      </p:sp>
      <p:sp>
        <p:nvSpPr>
          <p:cNvPr id="7" name="Rectangle 6"/>
          <p:cNvSpPr/>
          <p:nvPr/>
        </p:nvSpPr>
        <p:spPr bwMode="auto">
          <a:xfrm>
            <a:off x="6177917" y="163831"/>
            <a:ext cx="3902708" cy="441008"/>
          </a:xfrm>
          <a:prstGeom prst="rect">
            <a:avLst/>
          </a:prstGeom>
          <a:solidFill>
            <a:schemeClr val="tx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000" b="1" i="0" u="none" strike="noStrike" cap="none" normalizeH="0" baseline="0" dirty="0" smtClean="0">
                <a:ln>
                  <a:noFill/>
                </a:ln>
                <a:solidFill>
                  <a:schemeClr val="bg1"/>
                </a:solidFill>
                <a:effectLst/>
                <a:latin typeface="Georgia" panose="02040502050405020303" pitchFamily="18" charset="0"/>
                <a:cs typeface="Cordia New" pitchFamily="34" charset="-34"/>
              </a:rPr>
              <a:t>Engineering &amp; Technology</a:t>
            </a:r>
          </a:p>
        </p:txBody>
      </p:sp>
      <p:sp>
        <p:nvSpPr>
          <p:cNvPr id="18" name="Text Box 3"/>
          <p:cNvSpPr txBox="1">
            <a:spLocks noChangeArrowheads="1"/>
          </p:cNvSpPr>
          <p:nvPr/>
        </p:nvSpPr>
        <p:spPr bwMode="auto">
          <a:xfrm>
            <a:off x="7993257" y="7227692"/>
            <a:ext cx="1923855" cy="2571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lvl1pPr>
              <a:tabLst>
                <a:tab pos="723900" algn="l"/>
                <a:tab pos="1447800" algn="l"/>
                <a:tab pos="2171700" algn="l"/>
              </a:tabLst>
              <a:defRPr sz="2400">
                <a:solidFill>
                  <a:srgbClr val="000000"/>
                </a:solidFill>
                <a:latin typeface="Bitstream Vera Serif" pitchFamily="16" charset="0"/>
                <a:ea typeface="msmincho" charset="0"/>
                <a:cs typeface="msmincho" charset="0"/>
              </a:defRPr>
            </a:lvl1pPr>
            <a:lvl2pPr>
              <a:tabLst>
                <a:tab pos="723900" algn="l"/>
                <a:tab pos="1447800" algn="l"/>
                <a:tab pos="2171700" algn="l"/>
              </a:tabLst>
              <a:defRPr sz="2400">
                <a:solidFill>
                  <a:srgbClr val="000000"/>
                </a:solidFill>
                <a:latin typeface="Bitstream Vera Serif" pitchFamily="16" charset="0"/>
                <a:ea typeface="msmincho" charset="0"/>
                <a:cs typeface="msmincho" charset="0"/>
              </a:defRPr>
            </a:lvl2pPr>
            <a:lvl3pPr>
              <a:tabLst>
                <a:tab pos="723900" algn="l"/>
                <a:tab pos="1447800" algn="l"/>
                <a:tab pos="2171700" algn="l"/>
              </a:tabLst>
              <a:defRPr sz="2400">
                <a:solidFill>
                  <a:srgbClr val="000000"/>
                </a:solidFill>
                <a:latin typeface="Bitstream Vera Serif" pitchFamily="16" charset="0"/>
                <a:ea typeface="msmincho" charset="0"/>
                <a:cs typeface="msmincho" charset="0"/>
              </a:defRPr>
            </a:lvl3pPr>
            <a:lvl4pPr>
              <a:tabLst>
                <a:tab pos="723900" algn="l"/>
                <a:tab pos="1447800" algn="l"/>
                <a:tab pos="2171700" algn="l"/>
              </a:tabLst>
              <a:defRPr sz="2400">
                <a:solidFill>
                  <a:srgbClr val="000000"/>
                </a:solidFill>
                <a:latin typeface="Bitstream Vera Serif" pitchFamily="16" charset="0"/>
                <a:ea typeface="msmincho" charset="0"/>
                <a:cs typeface="msmincho" charset="0"/>
              </a:defRPr>
            </a:lvl4pPr>
            <a:lvl5pPr>
              <a:tabLst>
                <a:tab pos="723900" algn="l"/>
                <a:tab pos="1447800" algn="l"/>
                <a:tab pos="2171700" algn="l"/>
              </a:tabLst>
              <a:defRPr sz="2400">
                <a:solidFill>
                  <a:srgbClr val="000000"/>
                </a:solidFill>
                <a:latin typeface="Bitstream Vera Serif" pitchFamily="16" charset="0"/>
                <a:ea typeface="msmincho" charset="0"/>
                <a:cs typeface="msmincho" charset="0"/>
              </a:defRPr>
            </a:lvl5pPr>
            <a:lvl6pPr marL="25146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6pPr>
            <a:lvl7pPr marL="29718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7pPr>
            <a:lvl8pPr marL="34290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8pPr>
            <a:lvl9pPr marL="38862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9pPr>
          </a:lstStyle>
          <a:p>
            <a:pPr>
              <a:lnSpc>
                <a:spcPct val="93000"/>
              </a:lnSpc>
            </a:pPr>
            <a:r>
              <a:rPr lang="de-DE" sz="1600" i="0" dirty="0" smtClean="0">
                <a:latin typeface="Tahoma" pitchFamily="34" charset="0"/>
                <a:ea typeface="Tahoma" pitchFamily="34" charset="0"/>
                <a:cs typeface="Tahoma" pitchFamily="34" charset="0"/>
              </a:rPr>
              <a:t>Do. Learn. Succeed.</a:t>
            </a:r>
            <a:endParaRPr lang="de-DE" sz="1600" i="0" dirty="0">
              <a:latin typeface="Tahoma" pitchFamily="34" charset="0"/>
              <a:ea typeface="Tahoma" pitchFamily="34" charset="0"/>
              <a:cs typeface="Tahoma" pitchFamily="34" charset="0"/>
            </a:endParaRPr>
          </a:p>
        </p:txBody>
      </p:sp>
      <p:sp>
        <p:nvSpPr>
          <p:cNvPr id="12" name="Line 1"/>
          <p:cNvSpPr>
            <a:spLocks noChangeShapeType="1"/>
          </p:cNvSpPr>
          <p:nvPr/>
        </p:nvSpPr>
        <p:spPr bwMode="auto">
          <a:xfrm>
            <a:off x="134447" y="1341437"/>
            <a:ext cx="978266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timing>
    <p:tnLst>
      <p:par>
        <p:cTn xmlns:p14="http://schemas.microsoft.com/office/powerpoint/2010/main" id="1" dur="indefinite" restart="never" nodeType="tmRoot"/>
      </p:par>
    </p:tnLst>
  </p:timing>
  <p:hf sldNum="0" hdr="0" ftr="0"/>
  <p:txStyles>
    <p:titleStyle>
      <a:lvl1pPr algn="ctr" defTabSz="449263" rtl="0" eaLnBrk="1" fontAlgn="base" hangingPunct="1">
        <a:lnSpc>
          <a:spcPct val="117000"/>
        </a:lnSpc>
        <a:spcBef>
          <a:spcPct val="0"/>
        </a:spcBef>
        <a:spcAft>
          <a:spcPct val="0"/>
        </a:spcAft>
        <a:buClr>
          <a:srgbClr val="000000"/>
        </a:buClr>
        <a:buSzPct val="100000"/>
        <a:buFont typeface="Times New Roman" pitchFamily="16" charset="0"/>
        <a:defRPr sz="3600">
          <a:solidFill>
            <a:srgbClr val="820000"/>
          </a:solidFill>
          <a:latin typeface="Tahoma" pitchFamily="34" charset="0"/>
          <a:ea typeface="Tahoma" pitchFamily="34" charset="0"/>
          <a:cs typeface="Tahoma" pitchFamily="34" charset="0"/>
        </a:defRPr>
      </a:lvl1pPr>
      <a:lvl2pPr marL="742950" indent="-28575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2pPr>
      <a:lvl3pPr marL="1143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3pPr>
      <a:lvl4pPr marL="1600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4pPr>
      <a:lvl5pPr marL="20574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5pPr>
      <a:lvl6pPr marL="25146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6pPr>
      <a:lvl7pPr marL="29718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7pPr>
      <a:lvl8pPr marL="3429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8pPr>
      <a:lvl9pPr marL="3886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9pPr>
    </p:titleStyle>
    <p:bodyStyle>
      <a:lvl1pPr marL="457200" indent="-274320" algn="l" defTabSz="449263" rtl="0" eaLnBrk="1" fontAlgn="base" hangingPunct="1">
        <a:lnSpc>
          <a:spcPct val="117000"/>
        </a:lnSpc>
        <a:spcBef>
          <a:spcPct val="0"/>
        </a:spcBef>
        <a:spcAft>
          <a:spcPts val="1413"/>
        </a:spcAft>
        <a:buClr>
          <a:srgbClr val="820000"/>
        </a:buClr>
        <a:buSzPct val="100000"/>
        <a:buFont typeface="Wingdings" pitchFamily="2" charset="2"/>
        <a:buChar char="§"/>
        <a:defRPr sz="3200">
          <a:solidFill>
            <a:srgbClr val="000000"/>
          </a:solidFill>
          <a:latin typeface="Tahoma" pitchFamily="34" charset="0"/>
          <a:ea typeface="Tahoma" pitchFamily="34" charset="0"/>
          <a:cs typeface="Tahoma" pitchFamily="34" charset="0"/>
        </a:defRPr>
      </a:lvl1pPr>
      <a:lvl2pPr marL="914400" indent="-274320" algn="l" defTabSz="449263" rtl="0" eaLnBrk="1" fontAlgn="base" hangingPunct="1">
        <a:lnSpc>
          <a:spcPct val="117000"/>
        </a:lnSpc>
        <a:spcBef>
          <a:spcPct val="0"/>
        </a:spcBef>
        <a:spcAft>
          <a:spcPts val="1138"/>
        </a:spcAft>
        <a:buClr>
          <a:srgbClr val="820000"/>
        </a:buClr>
        <a:buSzPct val="100000"/>
        <a:buFont typeface="Verdana" pitchFamily="34" charset="0"/>
        <a:buChar char="»"/>
        <a:defRPr sz="2800">
          <a:solidFill>
            <a:srgbClr val="000000"/>
          </a:solidFill>
          <a:latin typeface="Tahoma" pitchFamily="34" charset="0"/>
          <a:ea typeface="Tahoma" pitchFamily="34" charset="0"/>
          <a:cs typeface="Tahoma" pitchFamily="34" charset="0"/>
        </a:defRPr>
      </a:lvl2pPr>
      <a:lvl3pPr marL="1257300" indent="-274320" algn="l" defTabSz="449263" rtl="0" eaLnBrk="1" fontAlgn="base" hangingPunct="1">
        <a:lnSpc>
          <a:spcPct val="117000"/>
        </a:lnSpc>
        <a:spcBef>
          <a:spcPct val="0"/>
        </a:spcBef>
        <a:spcAft>
          <a:spcPts val="850"/>
        </a:spcAft>
        <a:buClr>
          <a:srgbClr val="820000"/>
        </a:buClr>
        <a:buSzPct val="100000"/>
        <a:buFont typeface="Wingdings" pitchFamily="2" charset="2"/>
        <a:buChar char="§"/>
        <a:defRPr sz="2400">
          <a:solidFill>
            <a:srgbClr val="000000"/>
          </a:solidFill>
          <a:latin typeface="Tahoma" pitchFamily="34" charset="0"/>
          <a:ea typeface="Tahoma" pitchFamily="34" charset="0"/>
          <a:cs typeface="Tahoma" pitchFamily="34" charset="0"/>
        </a:defRPr>
      </a:lvl3pPr>
      <a:lvl4pPr marL="1714500" indent="-342900" algn="l" defTabSz="449263" rtl="0" eaLnBrk="1" fontAlgn="base" hangingPunct="1">
        <a:lnSpc>
          <a:spcPct val="117000"/>
        </a:lnSpc>
        <a:spcBef>
          <a:spcPct val="0"/>
        </a:spcBef>
        <a:spcAft>
          <a:spcPts val="575"/>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4pPr>
      <a:lvl5pPr marL="2171700" indent="-342900" algn="l" defTabSz="449263" rtl="0" eaLnBrk="1" fontAlgn="base" hangingPunct="1">
        <a:lnSpc>
          <a:spcPct val="117000"/>
        </a:lnSpc>
        <a:spcBef>
          <a:spcPct val="0"/>
        </a:spcBef>
        <a:spcAft>
          <a:spcPts val="288"/>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5pPr>
      <a:lvl6pPr marL="25146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2" name="Rectangle 8"/>
          <p:cNvSpPr>
            <a:spLocks noGrp="1" noChangeArrowheads="1"/>
          </p:cNvSpPr>
          <p:nvPr>
            <p:ph type="title"/>
          </p:nvPr>
        </p:nvSpPr>
        <p:spPr bwMode="auto">
          <a:xfrm>
            <a:off x="1230312" y="538162"/>
            <a:ext cx="7772401"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dirty="0" smtClean="0"/>
              <a:t>Click to edit the title text format</a:t>
            </a:r>
          </a:p>
        </p:txBody>
      </p:sp>
      <p:sp>
        <p:nvSpPr>
          <p:cNvPr id="1033" name="Rectangle 9"/>
          <p:cNvSpPr>
            <a:spLocks noGrp="1" noChangeArrowheads="1"/>
          </p:cNvSpPr>
          <p:nvPr>
            <p:ph type="body" idx="1"/>
          </p:nvPr>
        </p:nvSpPr>
        <p:spPr bwMode="auto">
          <a:xfrm>
            <a:off x="503238" y="1874837"/>
            <a:ext cx="9069387" cy="502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the outline text format</a:t>
            </a:r>
          </a:p>
          <a:p>
            <a:pPr lvl="1"/>
            <a:r>
              <a:rPr lang="en-US" dirty="0" smtClean="0"/>
              <a:t>Second Outline Level</a:t>
            </a:r>
          </a:p>
          <a:p>
            <a:pPr lvl="2"/>
            <a:r>
              <a:rPr lang="en-US" dirty="0" smtClean="0"/>
              <a:t>Third Outline Level</a:t>
            </a:r>
          </a:p>
          <a:p>
            <a:pPr lvl="3"/>
            <a:r>
              <a:rPr lang="en-US" dirty="0" smtClean="0"/>
              <a:t>Fourth Outline Level</a:t>
            </a:r>
          </a:p>
          <a:p>
            <a:pPr lvl="4"/>
            <a:r>
              <a:rPr lang="en-US" dirty="0" smtClean="0"/>
              <a:t>Fifth Outline Level</a:t>
            </a:r>
          </a:p>
          <a:p>
            <a:pPr lvl="4"/>
            <a:r>
              <a:rPr lang="en-US" dirty="0" smtClean="0"/>
              <a:t>Sixth Outline Level</a:t>
            </a:r>
          </a:p>
          <a:p>
            <a:pPr lvl="4"/>
            <a:r>
              <a:rPr lang="en-US" dirty="0" smtClean="0"/>
              <a:t>Seventh Outline Level</a:t>
            </a:r>
          </a:p>
          <a:p>
            <a:pPr lvl="4"/>
            <a:r>
              <a:rPr lang="en-US" dirty="0" smtClean="0"/>
              <a:t>Eighth Outline Level</a:t>
            </a:r>
          </a:p>
          <a:p>
            <a:pPr lvl="4"/>
            <a:r>
              <a:rPr lang="en-US" dirty="0" smtClean="0"/>
              <a:t>Ninth Outline Level</a:t>
            </a:r>
          </a:p>
        </p:txBody>
      </p:sp>
      <p:sp>
        <p:nvSpPr>
          <p:cNvPr id="9" name="Rectangle 8"/>
          <p:cNvSpPr/>
          <p:nvPr userDrawn="1"/>
        </p:nvSpPr>
        <p:spPr bwMode="auto">
          <a:xfrm>
            <a:off x="0" y="1"/>
            <a:ext cx="5802312" cy="443108"/>
          </a:xfrm>
          <a:prstGeom prst="rect">
            <a:avLst/>
          </a:prstGeom>
          <a:solidFill>
            <a:srgbClr val="E3DE00">
              <a:alpha val="50196"/>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smtClean="0">
                <a:ln>
                  <a:noFill/>
                </a:ln>
                <a:effectLst/>
                <a:latin typeface="Bitstream Vera Serif" pitchFamily="16" charset="0"/>
              </a:rPr>
              <a:t>       </a:t>
            </a:r>
            <a:r>
              <a:rPr kumimoji="0" lang="en-US" sz="2200" b="1" i="0" u="none" strike="noStrike" cap="none" normalizeH="0" baseline="0" dirty="0" smtClean="0">
                <a:ln>
                  <a:noFill/>
                </a:ln>
                <a:effectLst/>
                <a:latin typeface="Georgia" panose="02040502050405020303" pitchFamily="18" charset="0"/>
                <a:cs typeface="Cordia New" pitchFamily="34" charset="-34"/>
              </a:rPr>
              <a:t>Wentworth Institute of Technology</a:t>
            </a:r>
          </a:p>
        </p:txBody>
      </p:sp>
      <p:pic>
        <p:nvPicPr>
          <p:cNvPr id="10" name="Picture 9"/>
          <p:cNvPicPr>
            <a:picLocks noChangeAspect="1"/>
          </p:cNvPicPr>
          <p:nvPr userDrawn="1"/>
        </p:nvPicPr>
        <p:blipFill>
          <a:blip r:embed="rId4"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134447" y="790"/>
            <a:ext cx="362384" cy="434340"/>
          </a:xfrm>
          <a:prstGeom prst="rect">
            <a:avLst/>
          </a:prstGeom>
        </p:spPr>
      </p:pic>
      <p:sp>
        <p:nvSpPr>
          <p:cNvPr id="11" name="Parallelogram 10"/>
          <p:cNvSpPr/>
          <p:nvPr userDrawn="1"/>
        </p:nvSpPr>
        <p:spPr bwMode="auto">
          <a:xfrm rot="5400000">
            <a:off x="5687695" y="114619"/>
            <a:ext cx="604836" cy="375603"/>
          </a:xfrm>
          <a:prstGeom prst="parallelogram">
            <a:avLst>
              <a:gd name="adj" fmla="val 43422"/>
            </a:avLst>
          </a:prstGeom>
          <a:solidFill>
            <a:srgbClr val="928F00">
              <a:alpha val="7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effectLst/>
              <a:latin typeface="Bitstream Vera Serif" pitchFamily="16" charset="0"/>
            </a:endParaRPr>
          </a:p>
        </p:txBody>
      </p:sp>
      <p:sp>
        <p:nvSpPr>
          <p:cNvPr id="12" name="Rectangle 11"/>
          <p:cNvSpPr/>
          <p:nvPr userDrawn="1"/>
        </p:nvSpPr>
        <p:spPr bwMode="auto">
          <a:xfrm>
            <a:off x="6177917" y="163831"/>
            <a:ext cx="3902708" cy="441008"/>
          </a:xfrm>
          <a:prstGeom prst="rect">
            <a:avLst/>
          </a:prstGeom>
          <a:solidFill>
            <a:schemeClr val="tx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000" b="1" i="0" u="none" strike="noStrike" cap="none" normalizeH="0" baseline="0" dirty="0" smtClean="0">
                <a:ln>
                  <a:noFill/>
                </a:ln>
                <a:solidFill>
                  <a:schemeClr val="bg1"/>
                </a:solidFill>
                <a:effectLst/>
                <a:latin typeface="Georgia" panose="02040502050405020303" pitchFamily="18" charset="0"/>
                <a:cs typeface="Cordia New" pitchFamily="34" charset="-34"/>
              </a:rPr>
              <a:t>Engineering &amp; Technology</a:t>
            </a:r>
          </a:p>
        </p:txBody>
      </p:sp>
    </p:spTree>
    <p:extLst>
      <p:ext uri="{BB962C8B-B14F-4D97-AF65-F5344CB8AC3E}">
        <p14:creationId xmlns:p14="http://schemas.microsoft.com/office/powerpoint/2010/main" val="3515345073"/>
      </p:ext>
    </p:extLst>
  </p:cSld>
  <p:clrMap bg1="lt1" tx1="dk1" bg2="lt2" tx2="dk2" accent1="accent1" accent2="accent2" accent3="accent3" accent4="accent4" accent5="accent5" accent6="accent6" hlink="hlink" folHlink="folHlink"/>
  <p:sldLayoutIdLst>
    <p:sldLayoutId id="2147483652" r:id="rId1"/>
    <p:sldLayoutId id="2147483654" r:id="rId2"/>
  </p:sldLayoutIdLst>
  <p:timing>
    <p:tnLst>
      <p:par>
        <p:cTn xmlns:p14="http://schemas.microsoft.com/office/powerpoint/2010/main" id="1" dur="indefinite" restart="never" nodeType="tmRoot"/>
      </p:par>
    </p:tnLst>
  </p:timing>
  <p:hf sldNum="0" hdr="0" ftr="0"/>
  <p:txStyles>
    <p:titleStyle>
      <a:lvl1pPr algn="ctr" defTabSz="449263" rtl="0" eaLnBrk="1" fontAlgn="base" hangingPunct="1">
        <a:lnSpc>
          <a:spcPct val="117000"/>
        </a:lnSpc>
        <a:spcBef>
          <a:spcPct val="0"/>
        </a:spcBef>
        <a:spcAft>
          <a:spcPct val="0"/>
        </a:spcAft>
        <a:buClr>
          <a:srgbClr val="000000"/>
        </a:buClr>
        <a:buSzPct val="100000"/>
        <a:buFont typeface="Times New Roman" pitchFamily="16" charset="0"/>
        <a:defRPr sz="3600">
          <a:solidFill>
            <a:srgbClr val="820000"/>
          </a:solidFill>
          <a:latin typeface="Tahoma" pitchFamily="34" charset="0"/>
          <a:ea typeface="Tahoma" pitchFamily="34" charset="0"/>
          <a:cs typeface="Tahoma" pitchFamily="34" charset="0"/>
        </a:defRPr>
      </a:lvl1pPr>
      <a:lvl2pPr marL="742950" indent="-28575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2pPr>
      <a:lvl3pPr marL="1143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3pPr>
      <a:lvl4pPr marL="1600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4pPr>
      <a:lvl5pPr marL="20574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5pPr>
      <a:lvl6pPr marL="25146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6pPr>
      <a:lvl7pPr marL="29718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7pPr>
      <a:lvl8pPr marL="3429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8pPr>
      <a:lvl9pPr marL="3886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9pPr>
    </p:titleStyle>
    <p:bodyStyle>
      <a:lvl1pPr marL="457200" indent="-274320" algn="l" defTabSz="449263" rtl="0" eaLnBrk="1" fontAlgn="base" hangingPunct="1">
        <a:lnSpc>
          <a:spcPct val="117000"/>
        </a:lnSpc>
        <a:spcBef>
          <a:spcPct val="0"/>
        </a:spcBef>
        <a:spcAft>
          <a:spcPts val="1413"/>
        </a:spcAft>
        <a:buClr>
          <a:srgbClr val="820000"/>
        </a:buClr>
        <a:buSzPct val="100000"/>
        <a:buFont typeface="Wingdings" pitchFamily="2" charset="2"/>
        <a:buChar char="§"/>
        <a:defRPr sz="3200">
          <a:solidFill>
            <a:srgbClr val="000000"/>
          </a:solidFill>
          <a:latin typeface="Tahoma" pitchFamily="34" charset="0"/>
          <a:ea typeface="Tahoma" pitchFamily="34" charset="0"/>
          <a:cs typeface="Tahoma" pitchFamily="34" charset="0"/>
        </a:defRPr>
      </a:lvl1pPr>
      <a:lvl2pPr marL="914400" indent="-274320" algn="l" defTabSz="449263" rtl="0" eaLnBrk="1" fontAlgn="base" hangingPunct="1">
        <a:lnSpc>
          <a:spcPct val="117000"/>
        </a:lnSpc>
        <a:spcBef>
          <a:spcPct val="0"/>
        </a:spcBef>
        <a:spcAft>
          <a:spcPts val="1138"/>
        </a:spcAft>
        <a:buClr>
          <a:srgbClr val="820000"/>
        </a:buClr>
        <a:buSzPct val="100000"/>
        <a:buFont typeface="Verdana" pitchFamily="34" charset="0"/>
        <a:buChar char="»"/>
        <a:defRPr sz="2800">
          <a:solidFill>
            <a:srgbClr val="000000"/>
          </a:solidFill>
          <a:latin typeface="Tahoma" pitchFamily="34" charset="0"/>
          <a:ea typeface="Tahoma" pitchFamily="34" charset="0"/>
          <a:cs typeface="Tahoma" pitchFamily="34" charset="0"/>
        </a:defRPr>
      </a:lvl2pPr>
      <a:lvl3pPr marL="1257300" indent="-274320" algn="l" defTabSz="449263" rtl="0" eaLnBrk="1" fontAlgn="base" hangingPunct="1">
        <a:lnSpc>
          <a:spcPct val="117000"/>
        </a:lnSpc>
        <a:spcBef>
          <a:spcPct val="0"/>
        </a:spcBef>
        <a:spcAft>
          <a:spcPts val="850"/>
        </a:spcAft>
        <a:buClr>
          <a:srgbClr val="820000"/>
        </a:buClr>
        <a:buSzPct val="100000"/>
        <a:buFont typeface="Wingdings" pitchFamily="2" charset="2"/>
        <a:buChar char="§"/>
        <a:defRPr sz="2400">
          <a:solidFill>
            <a:srgbClr val="000000"/>
          </a:solidFill>
          <a:latin typeface="Tahoma" pitchFamily="34" charset="0"/>
          <a:ea typeface="Tahoma" pitchFamily="34" charset="0"/>
          <a:cs typeface="Tahoma" pitchFamily="34" charset="0"/>
        </a:defRPr>
      </a:lvl3pPr>
      <a:lvl4pPr marL="1714500" indent="-342900" algn="l" defTabSz="449263" rtl="0" eaLnBrk="1" fontAlgn="base" hangingPunct="1">
        <a:lnSpc>
          <a:spcPct val="117000"/>
        </a:lnSpc>
        <a:spcBef>
          <a:spcPct val="0"/>
        </a:spcBef>
        <a:spcAft>
          <a:spcPts val="575"/>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4pPr>
      <a:lvl5pPr marL="2171700" indent="-342900" algn="l" defTabSz="449263" rtl="0" eaLnBrk="1" fontAlgn="base" hangingPunct="1">
        <a:lnSpc>
          <a:spcPct val="117000"/>
        </a:lnSpc>
        <a:spcBef>
          <a:spcPct val="0"/>
        </a:spcBef>
        <a:spcAft>
          <a:spcPts val="288"/>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5pPr>
      <a:lvl6pPr marL="25146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Equation1.bin"/><Relationship Id="rId4"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WIT COMP1000</a:t>
            </a:r>
            <a:endParaRPr lang="en-US" dirty="0"/>
          </a:p>
        </p:txBody>
      </p:sp>
      <p:sp>
        <p:nvSpPr>
          <p:cNvPr id="5" name="Subtitle 4"/>
          <p:cNvSpPr>
            <a:spLocks noGrp="1"/>
          </p:cNvSpPr>
          <p:nvPr>
            <p:ph type="subTitle" idx="1"/>
          </p:nvPr>
        </p:nvSpPr>
        <p:spPr/>
        <p:txBody>
          <a:bodyPr/>
          <a:lstStyle/>
          <a:p>
            <a:r>
              <a:rPr lang="en-US" dirty="0"/>
              <a:t>Exam 2 Review</a:t>
            </a:r>
          </a:p>
        </p:txBody>
      </p:sp>
    </p:spTree>
    <p:extLst>
      <p:ext uri="{BB962C8B-B14F-4D97-AF65-F5344CB8AC3E}">
        <p14:creationId xmlns:p14="http://schemas.microsoft.com/office/powerpoint/2010/main" val="99656617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535112"/>
            <a:ext cx="9069387" cy="4987925"/>
          </a:xfrm>
          <a:prstGeom prst="rect">
            <a:avLst/>
          </a:prstGeom>
        </p:spPr>
        <p:txBody>
          <a:bodyPr/>
          <a:lstStyle/>
          <a:p>
            <a:r>
              <a:rPr lang="en-US" sz="2800" dirty="0" smtClean="0"/>
              <a:t>Write a method that computes the gravitational force between two bodies using the formula:</a:t>
            </a:r>
          </a:p>
          <a:p>
            <a:pPr lvl="1"/>
            <a:r>
              <a:rPr lang="en-US" sz="2400" dirty="0" smtClean="0"/>
              <a:t>m</a:t>
            </a:r>
            <a:r>
              <a:rPr lang="en-US" sz="2400" baseline="-25000" dirty="0" smtClean="0"/>
              <a:t>1</a:t>
            </a:r>
            <a:r>
              <a:rPr lang="en-US" sz="2400" dirty="0" smtClean="0"/>
              <a:t> is the mass of the first body</a:t>
            </a:r>
          </a:p>
          <a:p>
            <a:pPr lvl="1"/>
            <a:r>
              <a:rPr lang="en-US" sz="2400" dirty="0"/>
              <a:t>m</a:t>
            </a:r>
            <a:r>
              <a:rPr lang="en-US" sz="2400" baseline="-25000" dirty="0" smtClean="0"/>
              <a:t>2</a:t>
            </a:r>
            <a:r>
              <a:rPr lang="en-US" sz="2400" dirty="0" smtClean="0"/>
              <a:t> is the mass of the second body</a:t>
            </a:r>
          </a:p>
          <a:p>
            <a:pPr lvl="1"/>
            <a:r>
              <a:rPr lang="en-US" sz="2400" dirty="0" smtClean="0"/>
              <a:t>d is the distance between them</a:t>
            </a:r>
          </a:p>
          <a:p>
            <a:pPr lvl="1"/>
            <a:r>
              <a:rPr lang="en-US" sz="2400" dirty="0"/>
              <a:t>G is a constant: 6.673 x </a:t>
            </a:r>
            <a:r>
              <a:rPr lang="en-US" sz="2400" dirty="0" smtClean="0"/>
              <a:t>10</a:t>
            </a:r>
            <a:r>
              <a:rPr lang="en-US" sz="2400" baseline="30000" dirty="0" smtClean="0"/>
              <a:t>-11  </a:t>
            </a:r>
            <a:r>
              <a:rPr lang="en-US" sz="2400" dirty="0" smtClean="0"/>
              <a:t>N(m/kg)</a:t>
            </a:r>
            <a:r>
              <a:rPr lang="en-US" sz="2400" baseline="30000" dirty="0" smtClean="0"/>
              <a:t>2</a:t>
            </a:r>
            <a:endParaRPr lang="en-US" sz="2400" baseline="30000" dirty="0"/>
          </a:p>
          <a:p>
            <a:r>
              <a:rPr lang="en-US" sz="2800" dirty="0" smtClean="0"/>
              <a:t>Both masses and the distance must be passed as arguments to the method</a:t>
            </a:r>
          </a:p>
          <a:p>
            <a:r>
              <a:rPr lang="en-US" sz="2800" dirty="0" smtClean="0"/>
              <a:t>Also write a </a:t>
            </a:r>
            <a:r>
              <a:rPr lang="en-US" sz="2800" dirty="0" smtClean="0">
                <a:latin typeface="Consolas" panose="020B0609020204030204" pitchFamily="49" charset="0"/>
                <a:cs typeface="Consolas" panose="020B0609020204030204" pitchFamily="49" charset="0"/>
              </a:rPr>
              <a:t>main() </a:t>
            </a:r>
            <a:r>
              <a:rPr lang="en-US" sz="2800" dirty="0" smtClean="0"/>
              <a:t>method to test your method</a:t>
            </a:r>
          </a:p>
        </p:txBody>
      </p:sp>
      <p:graphicFrame>
        <p:nvGraphicFramePr>
          <p:cNvPr id="5" name="Object 4"/>
          <p:cNvGraphicFramePr>
            <a:graphicFrameLocks noChangeAspect="1"/>
          </p:cNvGraphicFramePr>
          <p:nvPr>
            <p:extLst>
              <p:ext uri="{D42A27DB-BD31-4B8C-83A1-F6EECF244321}">
                <p14:modId xmlns:p14="http://schemas.microsoft.com/office/powerpoint/2010/main" val="2261404474"/>
              </p:ext>
            </p:extLst>
          </p:nvPr>
        </p:nvGraphicFramePr>
        <p:xfrm>
          <a:off x="7326312" y="1951037"/>
          <a:ext cx="1524000" cy="787400"/>
        </p:xfrm>
        <a:graphic>
          <a:graphicData uri="http://schemas.openxmlformats.org/presentationml/2006/ole">
            <mc:AlternateContent xmlns:mc="http://schemas.openxmlformats.org/markup-compatibility/2006">
              <mc:Choice xmlns:v="urn:schemas-microsoft-com:vml" Requires="v">
                <p:oleObj spid="_x0000_s1025" name="Equation" r:id="rId3" imgW="762000" imgH="393700" progId="Equation.3">
                  <p:embed/>
                </p:oleObj>
              </mc:Choice>
              <mc:Fallback>
                <p:oleObj name="Equation" r:id="rId3" imgW="762000" imgH="393700" progId="Equation.3">
                  <p:embed/>
                  <p:pic>
                    <p:nvPicPr>
                      <p:cNvPr id="0" name=""/>
                      <p:cNvPicPr/>
                      <p:nvPr/>
                    </p:nvPicPr>
                    <p:blipFill>
                      <a:blip r:embed="rId4"/>
                      <a:stretch>
                        <a:fillRect/>
                      </a:stretch>
                    </p:blipFill>
                    <p:spPr>
                      <a:xfrm>
                        <a:off x="7326312" y="1951037"/>
                        <a:ext cx="1524000" cy="787400"/>
                      </a:xfrm>
                      <a:prstGeom prst="rect">
                        <a:avLst/>
                      </a:prstGeom>
                    </p:spPr>
                  </p:pic>
                </p:oleObj>
              </mc:Fallback>
            </mc:AlternateContent>
          </a:graphicData>
        </a:graphic>
      </p:graphicFrame>
    </p:spTree>
    <p:extLst>
      <p:ext uri="{BB962C8B-B14F-4D97-AF65-F5344CB8AC3E}">
        <p14:creationId xmlns:p14="http://schemas.microsoft.com/office/powerpoint/2010/main" val="250186324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392112" y="2179637"/>
            <a:ext cx="9448800" cy="3007170"/>
          </a:xfrm>
          <a:prstGeom prst="rect">
            <a:avLst/>
          </a:prstGeom>
        </p:spPr>
        <p:txBody>
          <a:bodyPr wrap="square">
            <a:spAutoFit/>
          </a:bodyPr>
          <a:lstStyle/>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final</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G</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6.673 *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Math.</a:t>
            </a:r>
            <a:r>
              <a:rPr lang="en-US" sz="12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pow</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(10, -11);</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gravitationalForce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(10000, 10000, 1);</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"Given m1=%.3fkg, m2=%.3fkg, d=%.3fm, then F=%.3fN%n"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10000.0, 10000.0, 1.0,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gravitationalForce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m1</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m2</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d</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force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force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G</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m1</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m2</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d</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d</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return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force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64781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611312"/>
            <a:ext cx="9069387" cy="4987925"/>
          </a:xfrm>
          <a:prstGeom prst="rect">
            <a:avLst/>
          </a:prstGeom>
        </p:spPr>
        <p:txBody>
          <a:bodyPr/>
          <a:lstStyle/>
          <a:p>
            <a:r>
              <a:rPr lang="en-US" dirty="0" smtClean="0"/>
              <a:t>Write a program that asks the user for exactly ten integers and then prints them out in the reverse order given.  Use an array to store the values so you can print them out after you have read in all ten.</a:t>
            </a:r>
          </a:p>
        </p:txBody>
      </p:sp>
    </p:spTree>
    <p:extLst>
      <p:ext uri="{BB962C8B-B14F-4D97-AF65-F5344CB8AC3E}">
        <p14:creationId xmlns:p14="http://schemas.microsoft.com/office/powerpoint/2010/main" val="292854959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963612" y="2103437"/>
            <a:ext cx="8305800" cy="4373505"/>
          </a:xfrm>
          <a:prstGeom prst="rect">
            <a:avLst/>
          </a:prstGeom>
        </p:spPr>
        <p:txBody>
          <a:bodyPr wrap="square">
            <a:spAutoFit/>
          </a:bodyPr>
          <a:lstStyle/>
          <a:p>
            <a:pPr marL="0" marR="0">
              <a:lnSpc>
                <a:spcPct val="107000"/>
              </a:lnSpc>
              <a:spcBef>
                <a:spcPts val="0"/>
              </a:spcBef>
              <a:spcAft>
                <a:spcPts val="0"/>
              </a:spcAft>
            </a:pP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Scanner </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20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20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b="1" dirty="0" err="1"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values</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20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[10];</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b="1" dirty="0" err="1"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10 integers: "</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for</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 </a:t>
            </a:r>
            <a:r>
              <a:rPr lang="en-US" sz="20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a:t>
            </a:r>
            <a:r>
              <a:rPr lang="en-US" sz="20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values</a:t>
            </a:r>
            <a:r>
              <a:rPr lang="en-US" sz="20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length</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values</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20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20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.nextInt</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The values in reverse order: </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for</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values</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0000C0"/>
                </a:solidFill>
                <a:latin typeface="Consolas" panose="020B0609020204030204" pitchFamily="49" charset="0"/>
                <a:ea typeface="Calibri" panose="020F0502020204030204" pitchFamily="34" charset="0"/>
                <a:cs typeface="Times New Roman" panose="02020603050405020304" pitchFamily="18" charset="0"/>
              </a:rPr>
              <a:t>length</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-1; </a:t>
            </a:r>
            <a:r>
              <a:rPr lang="en-US" sz="20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0; </a:t>
            </a:r>
            <a:r>
              <a:rPr lang="en-US" sz="20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d%n</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20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values</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550834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 Up</a:t>
            </a:r>
            <a:endParaRPr lang="en-US" dirty="0"/>
          </a:p>
        </p:txBody>
      </p:sp>
      <p:sp>
        <p:nvSpPr>
          <p:cNvPr id="3" name="Content Placeholder 2"/>
          <p:cNvSpPr>
            <a:spLocks noGrp="1"/>
          </p:cNvSpPr>
          <p:nvPr>
            <p:ph idx="4294967295"/>
          </p:nvPr>
        </p:nvSpPr>
        <p:spPr>
          <a:xfrm>
            <a:off x="503238" y="1763712"/>
            <a:ext cx="9069387" cy="4987925"/>
          </a:xfrm>
          <a:prstGeom prst="rect">
            <a:avLst/>
          </a:prstGeom>
        </p:spPr>
        <p:txBody>
          <a:bodyPr/>
          <a:lstStyle/>
          <a:p>
            <a:r>
              <a:rPr lang="en-US" dirty="0" smtClean="0"/>
              <a:t>Review the previous slides and assignments</a:t>
            </a:r>
          </a:p>
          <a:p>
            <a:r>
              <a:rPr lang="en-US" dirty="0" smtClean="0"/>
              <a:t>Work through all the examples and exercises</a:t>
            </a:r>
          </a:p>
          <a:p>
            <a:r>
              <a:rPr lang="en-US" dirty="0" smtClean="0"/>
              <a:t>Use the page of notes as a study guide to help you prepare for the exam</a:t>
            </a:r>
          </a:p>
          <a:p>
            <a:r>
              <a:rPr lang="en-US" dirty="0" smtClean="0"/>
              <a:t>Come see me with any questions or if you need some help understanding anything we've covered so far this semester</a:t>
            </a:r>
            <a:endParaRPr lang="en-US" dirty="0"/>
          </a:p>
        </p:txBody>
      </p:sp>
    </p:spTree>
    <p:extLst>
      <p:ext uri="{BB962C8B-B14F-4D97-AF65-F5344CB8AC3E}">
        <p14:creationId xmlns:p14="http://schemas.microsoft.com/office/powerpoint/2010/main" val="82718047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a:t>
            </a:r>
            <a:endParaRPr lang="en-US" dirty="0"/>
          </a:p>
        </p:txBody>
      </p:sp>
      <p:sp>
        <p:nvSpPr>
          <p:cNvPr id="3" name="Content Placeholder 2"/>
          <p:cNvSpPr>
            <a:spLocks noGrp="1"/>
          </p:cNvSpPr>
          <p:nvPr>
            <p:ph idx="4294967295"/>
          </p:nvPr>
        </p:nvSpPr>
        <p:spPr>
          <a:xfrm>
            <a:off x="503238" y="1493837"/>
            <a:ext cx="9069387" cy="4987925"/>
          </a:xfrm>
          <a:prstGeom prst="rect">
            <a:avLst/>
          </a:prstGeom>
        </p:spPr>
        <p:txBody>
          <a:bodyPr/>
          <a:lstStyle/>
          <a:p>
            <a:r>
              <a:rPr lang="en-US" dirty="0" smtClean="0"/>
              <a:t>The exam will be 5-6 problems, with some problems having multiple sub-questions</a:t>
            </a:r>
          </a:p>
          <a:p>
            <a:r>
              <a:rPr lang="en-US" dirty="0" smtClean="0"/>
              <a:t>You are allowed a single 8.5x11" piece of paper with whatever notes you want on it</a:t>
            </a:r>
          </a:p>
          <a:p>
            <a:pPr lvl="1"/>
            <a:r>
              <a:rPr lang="en-US" dirty="0" smtClean="0"/>
              <a:t>Can be handwritten or computer printed</a:t>
            </a:r>
          </a:p>
          <a:p>
            <a:pPr lvl="1"/>
            <a:r>
              <a:rPr lang="en-US" dirty="0" smtClean="0"/>
              <a:t>You may use both the front and back</a:t>
            </a:r>
          </a:p>
          <a:p>
            <a:r>
              <a:rPr lang="en-US" dirty="0" smtClean="0"/>
              <a:t>No calculators, books, laptops, phones, or anything besides your single page of notes may be used</a:t>
            </a:r>
            <a:endParaRPr lang="en-US" dirty="0"/>
          </a:p>
        </p:txBody>
      </p:sp>
    </p:spTree>
    <p:extLst>
      <p:ext uri="{BB962C8B-B14F-4D97-AF65-F5344CB8AC3E}">
        <p14:creationId xmlns:p14="http://schemas.microsoft.com/office/powerpoint/2010/main" val="343361545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a:t>
            </a:r>
            <a:endParaRPr lang="en-US" dirty="0"/>
          </a:p>
        </p:txBody>
      </p:sp>
      <p:sp>
        <p:nvSpPr>
          <p:cNvPr id="3" name="Content Placeholder 2"/>
          <p:cNvSpPr>
            <a:spLocks noGrp="1"/>
          </p:cNvSpPr>
          <p:nvPr>
            <p:ph idx="4294967295"/>
          </p:nvPr>
        </p:nvSpPr>
        <p:spPr>
          <a:xfrm>
            <a:off x="503238" y="1722437"/>
            <a:ext cx="9069387" cy="4987925"/>
          </a:xfrm>
          <a:prstGeom prst="rect">
            <a:avLst/>
          </a:prstGeom>
        </p:spPr>
        <p:txBody>
          <a:bodyPr/>
          <a:lstStyle/>
          <a:p>
            <a:r>
              <a:rPr lang="en-US" dirty="0" smtClean="0"/>
              <a:t>Kinds of questions to expect:</a:t>
            </a:r>
          </a:p>
          <a:p>
            <a:pPr lvl="1"/>
            <a:r>
              <a:rPr lang="en-US" dirty="0" smtClean="0"/>
              <a:t>Explain a program or part of a program</a:t>
            </a:r>
          </a:p>
          <a:p>
            <a:pPr lvl="1"/>
            <a:r>
              <a:rPr lang="en-US" dirty="0" smtClean="0"/>
              <a:t>Translate between "normal" math expressions and their Java equivalents</a:t>
            </a:r>
          </a:p>
          <a:p>
            <a:pPr lvl="1"/>
            <a:r>
              <a:rPr lang="en-US" dirty="0" smtClean="0"/>
              <a:t>Write your own code</a:t>
            </a:r>
          </a:p>
          <a:p>
            <a:pPr lvl="1"/>
            <a:r>
              <a:rPr lang="en-US" dirty="0" smtClean="0"/>
              <a:t>Fix incorrect code / find bugs in code</a:t>
            </a:r>
          </a:p>
          <a:p>
            <a:pPr lvl="1"/>
            <a:r>
              <a:rPr lang="en-US" dirty="0" smtClean="0"/>
              <a:t>Fill in the blank (in a program)</a:t>
            </a:r>
          </a:p>
          <a:p>
            <a:pPr lvl="1"/>
            <a:r>
              <a:rPr lang="en-US" dirty="0" smtClean="0"/>
              <a:t>Short answer</a:t>
            </a:r>
          </a:p>
          <a:p>
            <a:pPr lvl="1"/>
            <a:endParaRPr lang="en-US" dirty="0" smtClean="0"/>
          </a:p>
          <a:p>
            <a:pPr lvl="1"/>
            <a:endParaRPr lang="en-US" dirty="0"/>
          </a:p>
        </p:txBody>
      </p:sp>
    </p:spTree>
    <p:extLst>
      <p:ext uri="{BB962C8B-B14F-4D97-AF65-F5344CB8AC3E}">
        <p14:creationId xmlns:p14="http://schemas.microsoft.com/office/powerpoint/2010/main" val="15018519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4294967295"/>
          </p:nvPr>
        </p:nvSpPr>
        <p:spPr>
          <a:xfrm>
            <a:off x="503238" y="1535112"/>
            <a:ext cx="9069387" cy="4987925"/>
          </a:xfrm>
          <a:prstGeom prst="rect">
            <a:avLst/>
          </a:prstGeom>
        </p:spPr>
        <p:txBody>
          <a:bodyPr/>
          <a:lstStyle/>
          <a:p>
            <a:r>
              <a:rPr lang="en-US" sz="2800" dirty="0" smtClean="0"/>
              <a:t>Everything we've covered so far in the semester, including:</a:t>
            </a:r>
          </a:p>
          <a:p>
            <a:pPr lvl="1"/>
            <a:r>
              <a:rPr lang="en-US" sz="2400" dirty="0" smtClean="0"/>
              <a:t>Input and output</a:t>
            </a:r>
          </a:p>
          <a:p>
            <a:pPr lvl="1"/>
            <a:r>
              <a:rPr lang="en-US" sz="2400" dirty="0" smtClean="0"/>
              <a:t>Mathematical expressions (order of operations, integer division, </a:t>
            </a:r>
            <a:r>
              <a:rPr lang="en-US" sz="2400" dirty="0" err="1" smtClean="0"/>
              <a:t>etc</a:t>
            </a:r>
            <a:r>
              <a:rPr lang="en-US" sz="2400" dirty="0" smtClean="0"/>
              <a:t>)</a:t>
            </a:r>
          </a:p>
          <a:p>
            <a:pPr lvl="1"/>
            <a:r>
              <a:rPr lang="en-US" sz="2400" b="1" dirty="0" smtClean="0">
                <a:solidFill>
                  <a:srgbClr val="7F0055"/>
                </a:solidFill>
                <a:latin typeface="Consolas" panose="020B0609020204030204" pitchFamily="49" charset="0"/>
                <a:ea typeface="Calibri" panose="020F0502020204030204" pitchFamily="34" charset="0"/>
              </a:rPr>
              <a:t>if</a:t>
            </a:r>
            <a:r>
              <a:rPr lang="en-US" sz="2400" dirty="0" smtClean="0"/>
              <a:t>-</a:t>
            </a:r>
            <a:r>
              <a:rPr lang="en-US" sz="2400" b="1" dirty="0" smtClean="0">
                <a:solidFill>
                  <a:srgbClr val="7F0055"/>
                </a:solidFill>
                <a:latin typeface="Consolas" panose="020B0609020204030204" pitchFamily="49" charset="0"/>
                <a:ea typeface="Calibri" panose="020F0502020204030204" pitchFamily="34" charset="0"/>
              </a:rPr>
              <a:t>else</a:t>
            </a:r>
            <a:r>
              <a:rPr lang="en-US" sz="2400" dirty="0" smtClean="0"/>
              <a:t> statements</a:t>
            </a:r>
          </a:p>
          <a:p>
            <a:pPr lvl="1"/>
            <a:r>
              <a:rPr lang="en-US" sz="2400" b="1" dirty="0" smtClean="0">
                <a:solidFill>
                  <a:srgbClr val="7F0055"/>
                </a:solidFill>
                <a:latin typeface="Consolas" panose="020B0609020204030204" pitchFamily="49" charset="0"/>
                <a:ea typeface="Calibri" panose="020F0502020204030204" pitchFamily="34" charset="0"/>
              </a:rPr>
              <a:t>while</a:t>
            </a:r>
            <a:r>
              <a:rPr lang="en-US" sz="2400" dirty="0" smtClean="0">
                <a:solidFill>
                  <a:srgbClr val="0000FF"/>
                </a:solidFill>
              </a:rPr>
              <a:t> </a:t>
            </a:r>
            <a:r>
              <a:rPr lang="en-US" sz="2400" dirty="0" smtClean="0"/>
              <a:t>and </a:t>
            </a:r>
            <a:r>
              <a:rPr lang="en-US" sz="2400" b="1" dirty="0" smtClean="0">
                <a:solidFill>
                  <a:srgbClr val="7F0055"/>
                </a:solidFill>
                <a:latin typeface="Consolas" panose="020B0609020204030204" pitchFamily="49" charset="0"/>
                <a:ea typeface="Calibri" panose="020F0502020204030204" pitchFamily="34" charset="0"/>
              </a:rPr>
              <a:t>do</a:t>
            </a:r>
            <a:r>
              <a:rPr lang="en-US" sz="2400" dirty="0" smtClean="0"/>
              <a:t>-</a:t>
            </a:r>
            <a:r>
              <a:rPr lang="en-US" sz="2400" b="1" dirty="0" smtClean="0">
                <a:solidFill>
                  <a:srgbClr val="7F0055"/>
                </a:solidFill>
                <a:latin typeface="Consolas" panose="020B0609020204030204" pitchFamily="49" charset="0"/>
              </a:rPr>
              <a:t>while</a:t>
            </a:r>
            <a:r>
              <a:rPr lang="en-US" sz="2400" dirty="0" smtClean="0"/>
              <a:t> loops</a:t>
            </a:r>
          </a:p>
          <a:p>
            <a:pPr lvl="1"/>
            <a:r>
              <a:rPr lang="en-US" sz="2400" b="1" dirty="0" smtClean="0">
                <a:solidFill>
                  <a:srgbClr val="7F0055"/>
                </a:solidFill>
                <a:latin typeface="Consolas" panose="020B0609020204030204" pitchFamily="49" charset="0"/>
              </a:rPr>
              <a:t>for</a:t>
            </a:r>
            <a:r>
              <a:rPr lang="en-US" sz="2400" dirty="0" smtClean="0">
                <a:solidFill>
                  <a:srgbClr val="0000FF"/>
                </a:solidFill>
              </a:rPr>
              <a:t> </a:t>
            </a:r>
            <a:r>
              <a:rPr lang="en-US" sz="2400" dirty="0" smtClean="0"/>
              <a:t>loops</a:t>
            </a:r>
          </a:p>
          <a:p>
            <a:pPr lvl="1"/>
            <a:r>
              <a:rPr lang="en-US" sz="2400" dirty="0" smtClean="0"/>
              <a:t>Methods</a:t>
            </a:r>
          </a:p>
          <a:p>
            <a:pPr lvl="1"/>
            <a:r>
              <a:rPr lang="en-US" sz="2400" dirty="0" smtClean="0"/>
              <a:t>Arrays</a:t>
            </a:r>
          </a:p>
        </p:txBody>
      </p:sp>
    </p:spTree>
    <p:extLst>
      <p:ext uri="{BB962C8B-B14F-4D97-AF65-F5344CB8AC3E}">
        <p14:creationId xmlns:p14="http://schemas.microsoft.com/office/powerpoint/2010/main" val="30149585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503238" y="1768475"/>
            <a:ext cx="9069387" cy="4987925"/>
          </a:xfrm>
          <a:prstGeom prst="rect">
            <a:avLst/>
          </a:prstGeom>
        </p:spPr>
        <p:txBody>
          <a:bodyPr/>
          <a:lstStyle/>
          <a:p>
            <a:r>
              <a:rPr lang="en-US" dirty="0" smtClean="0"/>
              <a:t>The following slides contain exercises that will help you prepare for the exam</a:t>
            </a:r>
          </a:p>
          <a:p>
            <a:r>
              <a:rPr lang="en-US" dirty="0" smtClean="0"/>
              <a:t>These exercises are all about writing code to help remind you of the things we've done so far this semester</a:t>
            </a:r>
          </a:p>
          <a:p>
            <a:r>
              <a:rPr lang="en-US" dirty="0" smtClean="0"/>
              <a:t>Refer back to the exam 1 review slides (and your actual exam) if you need a reminder of the style of questions</a:t>
            </a:r>
          </a:p>
          <a:p>
            <a:endParaRPr lang="en-US" dirty="0"/>
          </a:p>
        </p:txBody>
      </p:sp>
      <p:sp>
        <p:nvSpPr>
          <p:cNvPr id="3" name="Title 2"/>
          <p:cNvSpPr>
            <a:spLocks noGrp="1"/>
          </p:cNvSpPr>
          <p:nvPr>
            <p:ph type="title"/>
          </p:nvPr>
        </p:nvSpPr>
        <p:spPr/>
        <p:txBody>
          <a:bodyPr/>
          <a:lstStyle/>
          <a:p>
            <a:r>
              <a:rPr lang="en-US" dirty="0" smtClean="0"/>
              <a:t>Review Exercises</a:t>
            </a:r>
            <a:endParaRPr lang="en-US" dirty="0"/>
          </a:p>
        </p:txBody>
      </p:sp>
    </p:spTree>
    <p:extLst>
      <p:ext uri="{BB962C8B-B14F-4D97-AF65-F5344CB8AC3E}">
        <p14:creationId xmlns:p14="http://schemas.microsoft.com/office/powerpoint/2010/main" val="225821048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768475"/>
            <a:ext cx="9069387" cy="4987925"/>
          </a:xfrm>
          <a:prstGeom prst="rect">
            <a:avLst/>
          </a:prstGeom>
        </p:spPr>
        <p:txBody>
          <a:bodyPr/>
          <a:lstStyle/>
          <a:p>
            <a:r>
              <a:rPr lang="en-US" dirty="0" smtClean="0"/>
              <a:t>Write a program that reads in a series of positive integers and prints out the maximum value entered.  The user will indicate they are finished entering numbers by entering zero or a negative integer.</a:t>
            </a:r>
            <a:endParaRPr lang="en-US" dirty="0"/>
          </a:p>
        </p:txBody>
      </p:sp>
    </p:spTree>
    <p:extLst>
      <p:ext uri="{BB962C8B-B14F-4D97-AF65-F5344CB8AC3E}">
        <p14:creationId xmlns:p14="http://schemas.microsoft.com/office/powerpoint/2010/main" val="240629722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5" name="Rectangle 4"/>
          <p:cNvSpPr/>
          <p:nvPr/>
        </p:nvSpPr>
        <p:spPr>
          <a:xfrm>
            <a:off x="87312" y="1765729"/>
            <a:ext cx="9917112" cy="4571316"/>
          </a:xfrm>
          <a:prstGeom prst="rect">
            <a:avLst/>
          </a:prstGeom>
        </p:spPr>
        <p:txBody>
          <a:bodyPr wrap="square">
            <a:spAutoFit/>
          </a:bodyPr>
          <a:lstStyle/>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Scanner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6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err="1"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inputValue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err="1"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max</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positive integers, stopping with </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zero/negative </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number: "</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do</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inputValue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.nextInt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 </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inputValue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max</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max</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inputValue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while </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inputValue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0);</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max</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You didn't enter any positive numbers</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"The max was %</a:t>
            </a:r>
            <a:r>
              <a:rPr lang="en-US" sz="16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d%n</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max</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99218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768475"/>
            <a:ext cx="9069387" cy="4987925"/>
          </a:xfrm>
          <a:prstGeom prst="rect">
            <a:avLst/>
          </a:prstGeom>
        </p:spPr>
        <p:txBody>
          <a:bodyPr/>
          <a:lstStyle/>
          <a:p>
            <a:r>
              <a:rPr lang="en-US" dirty="0" smtClean="0"/>
              <a:t>Write a program that uses a </a:t>
            </a:r>
            <a:r>
              <a:rPr lang="en-US" b="1" dirty="0" smtClean="0">
                <a:solidFill>
                  <a:srgbClr val="7F0055"/>
                </a:solidFill>
                <a:latin typeface="Consolas" panose="020B0609020204030204" pitchFamily="49" charset="0"/>
              </a:rPr>
              <a:t>for</a:t>
            </a:r>
            <a:r>
              <a:rPr lang="en-US" dirty="0" smtClean="0"/>
              <a:t> loop to calculate N!, given N.  Ask the user for a value of N and your program should compute and print the value of N! ( = 1 * 2 * 3 * … * N).  </a:t>
            </a:r>
            <a:endParaRPr lang="en-US" dirty="0"/>
          </a:p>
        </p:txBody>
      </p:sp>
    </p:spTree>
    <p:extLst>
      <p:ext uri="{BB962C8B-B14F-4D97-AF65-F5344CB8AC3E}">
        <p14:creationId xmlns:p14="http://schemas.microsoft.com/office/powerpoint/2010/main" val="252476023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773112" y="1646237"/>
            <a:ext cx="9220200" cy="5361468"/>
          </a:xfrm>
          <a:prstGeom prst="rect">
            <a:avLst/>
          </a:prstGeom>
        </p:spPr>
        <p:txBody>
          <a:bodyPr wrap="square">
            <a:spAutoFit/>
          </a:bodyPr>
          <a:lstStyle/>
          <a:p>
            <a:pPr marL="0" marR="0">
              <a:lnSpc>
                <a:spcPct val="107000"/>
              </a:lnSpc>
              <a:spcBef>
                <a:spcPts val="0"/>
              </a:spcBef>
              <a:spcAft>
                <a:spcPts val="0"/>
              </a:spcAft>
            </a:pP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Scanner </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20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20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b="1" dirty="0" err="1"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n</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b="1" dirty="0" err="1"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factorial</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1</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N: "</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n</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a:t>
            </a:r>
            <a:r>
              <a:rPr lang="en-US" sz="20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.nextInt</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n</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0)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No factorial for negative </a:t>
            </a:r>
            <a:r>
              <a:rPr lang="en-US" sz="20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numbers!%n"</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for</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20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 </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1</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n</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factorial</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factorial</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20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20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"%d! = %</a:t>
            </a:r>
            <a:r>
              <a:rPr lang="en-US" sz="20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d%n</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n</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factorial</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581538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omp128">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omic Sans MS"/>
        <a:ea typeface="msmincho"/>
        <a:cs typeface="msmincho"/>
      </a:majorFont>
      <a:minorFont>
        <a:latin typeface="Comic Sans MS"/>
        <a:ea typeface="msmincho"/>
        <a:cs typeface="msmincho"/>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012459FF-DE4A-4FE4-9155-2FFE1E53AE01}" vid="{AE1A2C68-3AE8-4636-B266-E43DAA38822E}"/>
    </a:ext>
  </a:extLst>
</a:theme>
</file>

<file path=ppt/theme/theme2.xml><?xml version="1.0" encoding="utf-8"?>
<a:theme xmlns:a="http://schemas.openxmlformats.org/drawingml/2006/main" name="comp128 titl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omic Sans MS"/>
        <a:ea typeface="msmincho"/>
        <a:cs typeface="msmincho"/>
      </a:majorFont>
      <a:minorFont>
        <a:latin typeface="Comic Sans MS"/>
        <a:ea typeface="msmincho"/>
        <a:cs typeface="msmincho"/>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012459FF-DE4A-4FE4-9155-2FFE1E53AE01}" vid="{49AC0599-F6D6-4661-A444-01CF26CBDAF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comp1000</Template>
  <TotalTime>465</TotalTime>
  <Words>641</Words>
  <Application>Microsoft Macintosh PowerPoint</Application>
  <PresentationFormat>Custom</PresentationFormat>
  <Paragraphs>114</Paragraphs>
  <Slides>14</Slides>
  <Notes>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17" baseType="lpstr">
      <vt:lpstr>comp128</vt:lpstr>
      <vt:lpstr>comp128 title</vt:lpstr>
      <vt:lpstr>Microsoft Equation</vt:lpstr>
      <vt:lpstr>WIT COMP1000</vt:lpstr>
      <vt:lpstr>Format</vt:lpstr>
      <vt:lpstr>Format</vt:lpstr>
      <vt:lpstr>Content</vt:lpstr>
      <vt:lpstr>Review Exercises</vt:lpstr>
      <vt:lpstr>Exercise</vt:lpstr>
      <vt:lpstr>Answer</vt:lpstr>
      <vt:lpstr>Exercise</vt:lpstr>
      <vt:lpstr>Answer</vt:lpstr>
      <vt:lpstr>Exercise</vt:lpstr>
      <vt:lpstr>Answer</vt:lpstr>
      <vt:lpstr>Exercise</vt:lpstr>
      <vt:lpstr>Answer</vt:lpstr>
      <vt:lpstr>Wrap Up</vt:lpstr>
    </vt:vector>
  </TitlesOfParts>
  <Company>Wentworth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 COMP1000</dc:title>
  <dc:creator>Wiseman, Charles</dc:creator>
  <cp:lastModifiedBy>user</cp:lastModifiedBy>
  <cp:revision>14</cp:revision>
  <cp:lastPrinted>1601-01-01T00:00:00Z</cp:lastPrinted>
  <dcterms:created xsi:type="dcterms:W3CDTF">2015-10-22T14:05:33Z</dcterms:created>
  <dcterms:modified xsi:type="dcterms:W3CDTF">2017-11-03T14:56:01Z</dcterms:modified>
</cp:coreProperties>
</file>