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19"/>
  </p:notesMasterIdLst>
  <p:sldIdLst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70" r:id="rId11"/>
    <p:sldId id="271" r:id="rId12"/>
    <p:sldId id="267" r:id="rId13"/>
    <p:sldId id="268" r:id="rId14"/>
    <p:sldId id="269" r:id="rId15"/>
    <p:sldId id="272" r:id="rId16"/>
    <p:sldId id="273" r:id="rId17"/>
    <p:sldId id="274" r:id="rId18"/>
  </p:sldIdLst>
  <p:sldSz cx="10080625" cy="7559675"/>
  <p:notesSz cx="7772400" cy="10058400"/>
  <p:defaultTextStyle>
    <a:defPPr>
      <a:defRPr lang="en-US"/>
    </a:defPPr>
    <a:lvl1pPr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1pPr>
    <a:lvl2pPr marL="742950" indent="-28575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2pPr>
    <a:lvl3pPr marL="11430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3pPr>
    <a:lvl4pPr marL="16002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4pPr>
    <a:lvl5pPr marL="20574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0000"/>
    <a:srgbClr val="640000"/>
    <a:srgbClr val="928F00"/>
    <a:srgbClr val="E3DE00"/>
    <a:srgbClr val="C9C4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7" autoAdjust="0"/>
    <p:restoredTop sz="91367" autoAdjust="0"/>
  </p:normalViewPr>
  <p:slideViewPr>
    <p:cSldViewPr>
      <p:cViewPr varScale="1">
        <p:scale>
          <a:sx n="160" d="100"/>
          <a:sy n="160" d="100"/>
        </p:scale>
        <p:origin x="36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42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WIT COMP1000 Computer Science I Course Material by Wentworth</a:t>
            </a:r>
            <a:r>
              <a:rPr lang="en-US" baseline="0" dirty="0" smtClean="0"/>
              <a:t> Institute of Technology</a:t>
            </a:r>
            <a:r>
              <a:rPr lang="en-US" dirty="0" smtClean="0"/>
              <a:t> (http://www.wit.edu/computer-science) is licensed under a Creative Commons Attribution-</a:t>
            </a:r>
            <a:r>
              <a:rPr lang="en-US" dirty="0" err="1" smtClean="0"/>
              <a:t>NonCommercial</a:t>
            </a:r>
            <a:r>
              <a:rPr lang="en-US" dirty="0" smtClean="0"/>
              <a:t> 4.0 International License (http://creativecommons.org/licenses/by-nc/4.0/).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en-US" sz="1200" b="0" i="0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Based on a work at </a:t>
            </a:r>
            <a:r>
              <a:rPr lang="en-US" sz="1200" b="0" i="0" u="none" strike="noStrike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https://sites.google.com/site/witcomp128fall2014.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0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7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85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Wingdings" pitchFamily="2" charset="2"/>
              <a:buChar char="§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34447" y="71326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6485" y="7227691"/>
            <a:ext cx="176202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 COMP1000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843216" y="7216202"/>
            <a:ext cx="3651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/>
          <a:p>
            <a:pPr>
              <a:lnSpc>
                <a:spcPct val="93000"/>
              </a:lnSpc>
            </a:pPr>
            <a:fld id="{0CBF143C-F1D4-4CC7-8AA6-A94FC5CAAAF3}" type="slidenum">
              <a:rPr lang="de-DE" sz="1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lnSpc>
                  <a:spcPct val="93000"/>
                </a:lnSpc>
              </a:pPr>
              <a:t>‹#›</a:t>
            </a:fld>
            <a:endParaRPr lang="de-DE" sz="18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3095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570037"/>
            <a:ext cx="90693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993257" y="7227692"/>
            <a:ext cx="1923855" cy="2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Do. Learn. Succeed.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Line 1"/>
          <p:cNvSpPr>
            <a:spLocks noChangeShapeType="1"/>
          </p:cNvSpPr>
          <p:nvPr/>
        </p:nvSpPr>
        <p:spPr bwMode="auto">
          <a:xfrm>
            <a:off x="134447" y="13414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5381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74837"/>
            <a:ext cx="90693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11" name="Parallelogram 10"/>
          <p:cNvSpPr/>
          <p:nvPr userDrawn="1"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51534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WIT COMP1000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Exception Handling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20912" y="1874837"/>
            <a:ext cx="6481763" cy="4390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java.util.InputMismatchException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Scanner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2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x: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y: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InputMismatchException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Must enter integers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exit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(0);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 mod %d 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%</a:t>
            </a:r>
            <a:r>
              <a:rPr lang="en-US" sz="12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52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Two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en-US" dirty="0" smtClean="0"/>
              <a:t>/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 </a:t>
            </a:r>
            <a:r>
              <a:rPr lang="en-US" dirty="0" smtClean="0"/>
              <a:t>Blocks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20912" y="1341437"/>
            <a:ext cx="6481763" cy="5378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java.util.InputMismatchException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Scanner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2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x: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y: 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InputMismatchException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Must enter integers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exit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(0);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ArithmeticException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Can't divide by zero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exit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(0);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 mod %d 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%</a:t>
            </a:r>
            <a:r>
              <a:rPr lang="en-US" sz="12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17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ArithmeticException</a:t>
            </a:r>
            <a:r>
              <a:rPr lang="en-US" dirty="0" smtClean="0"/>
              <a:t> Notes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17637"/>
            <a:ext cx="9143999" cy="5334000"/>
          </a:xfrm>
        </p:spPr>
        <p:txBody>
          <a:bodyPr/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ArithmeticException</a:t>
            </a:r>
            <a:r>
              <a:rPr lang="en-US" dirty="0" smtClean="0"/>
              <a:t> exceptions will only catch division by zero for integers, not doubles</a:t>
            </a:r>
          </a:p>
          <a:p>
            <a:pPr lvl="1"/>
            <a:r>
              <a:rPr lang="en-US" dirty="0" smtClean="0"/>
              <a:t>This “correctly” produces </a:t>
            </a:r>
            <a:r>
              <a:rPr lang="en-US" dirty="0" err="1" smtClean="0"/>
              <a:t>NaN</a:t>
            </a:r>
            <a:r>
              <a:rPr lang="en-US" dirty="0" smtClean="0"/>
              <a:t> (not a number)</a:t>
            </a:r>
          </a:p>
          <a:p>
            <a:r>
              <a:rPr lang="en-US" dirty="0" smtClean="0"/>
              <a:t>Depending on the situation, it may be better to simply check for zero-valued divisors with an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if </a:t>
            </a:r>
            <a:r>
              <a:rPr lang="en-US" dirty="0" smtClean="0"/>
              <a:t>statement</a:t>
            </a:r>
          </a:p>
          <a:p>
            <a:pPr lvl="1"/>
            <a:r>
              <a:rPr lang="en-US" dirty="0" smtClean="0"/>
              <a:t>That will work for both numeric types</a:t>
            </a:r>
          </a:p>
          <a:p>
            <a:r>
              <a:rPr lang="en-US" dirty="0" smtClean="0"/>
              <a:t>You also don't need to import anything for the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ArithmeticException</a:t>
            </a:r>
            <a:r>
              <a:rPr lang="en-US" dirty="0" smtClean="0"/>
              <a:t>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43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 Thrown from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2112" y="1493837"/>
            <a:ext cx="9353745" cy="5334000"/>
          </a:xfrm>
        </p:spPr>
        <p:txBody>
          <a:bodyPr/>
          <a:lstStyle/>
          <a:p>
            <a:r>
              <a:rPr lang="en-US" dirty="0" smtClean="0"/>
              <a:t>Often methods that you create will have the potential to throw exceptions as well</a:t>
            </a:r>
          </a:p>
          <a:p>
            <a:r>
              <a:rPr lang="en-US" dirty="0" smtClean="0"/>
              <a:t>You can catch the exceptions in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dirty="0" smtClean="0"/>
              <a:t>by putting the method call in a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 </a:t>
            </a:r>
            <a:r>
              <a:rPr lang="en-US" dirty="0" smtClean="0"/>
              <a:t>block</a:t>
            </a:r>
          </a:p>
          <a:p>
            <a:pPr lvl="1"/>
            <a:r>
              <a:rPr lang="en-US" dirty="0" smtClean="0"/>
              <a:t>Note that you can also catch the exception in the method itself</a:t>
            </a:r>
          </a:p>
          <a:p>
            <a:r>
              <a:rPr lang="en-US" dirty="0" smtClean="0"/>
              <a:t>If you know that a method can throw an exception, then you should declare it as part of the method signature using the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throws </a:t>
            </a:r>
            <a:r>
              <a:rPr lang="en-US" dirty="0" smtClean="0"/>
              <a:t>keyword</a:t>
            </a:r>
          </a:p>
        </p:txBody>
      </p:sp>
    </p:spTree>
    <p:extLst>
      <p:ext uri="{BB962C8B-B14F-4D97-AF65-F5344CB8AC3E}">
        <p14:creationId xmlns:p14="http://schemas.microsoft.com/office/powerpoint/2010/main" val="65938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Thrown from a Method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9312" y="1417637"/>
            <a:ext cx="8763000" cy="5592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java.util.InputMismatchException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2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[5];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 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fillArray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InputMismatchException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Must enter integers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exit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(0);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fillArray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(Scanner </a:t>
            </a:r>
            <a:r>
              <a:rPr lang="en-US" sz="12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2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2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throws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InputMismatchException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%d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integers: 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 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2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", </a:t>
            </a:r>
            <a:r>
              <a:rPr lang="en-US" sz="12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2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421312" y="1722437"/>
            <a:ext cx="3048000" cy="838200"/>
          </a:xfrm>
          <a:prstGeom prst="wedgeRoundRectCallout">
            <a:avLst>
              <a:gd name="adj1" fmla="val -80536"/>
              <a:gd name="adj2" fmla="val 13378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Catching the exception in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030912" y="2970600"/>
            <a:ext cx="4191000" cy="1243379"/>
          </a:xfrm>
          <a:prstGeom prst="wedgeRoundRectCallout">
            <a:avLst>
              <a:gd name="adj1" fmla="val -27827"/>
              <a:gd name="adj2" fmla="val 7699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Declaring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that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fillArray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might throw an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InputMismatchException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66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Propagation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 smtClean="0"/>
              <a:t>Exceptions have the potential to modify the standard control flow of programs</a:t>
            </a:r>
          </a:p>
          <a:p>
            <a:r>
              <a:rPr lang="en-US" sz="2800" dirty="0" smtClean="0"/>
              <a:t>If an exception isn't handled within the method that caused the error to occur, then that method will immediately end (with no return value provided to the caller)</a:t>
            </a:r>
          </a:p>
          <a:p>
            <a:r>
              <a:rPr lang="en-US" sz="2800" dirty="0" smtClean="0"/>
              <a:t>If the calling method doesn't handle the exception, then it will also end immediately</a:t>
            </a:r>
          </a:p>
          <a:p>
            <a:r>
              <a:rPr lang="en-US" sz="2800" dirty="0" smtClean="0"/>
              <a:t>This repeats until a method catches and handles the exception or </a:t>
            </a:r>
            <a:r>
              <a:rPr lang="en-US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sz="2800" dirty="0" smtClean="0"/>
              <a:t>is terminated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565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17637"/>
            <a:ext cx="9143999" cy="5334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dirty="0" smtClean="0"/>
              <a:t>Exceptions are generated when an error occurs</a:t>
            </a:r>
          </a:p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en-US" sz="2800" dirty="0"/>
              <a:t>/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sz="2800" dirty="0" smtClean="0"/>
              <a:t> blocks are used to check for and handle exceptions appropriately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To avoid having the program terminate without useful error messages to the user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If an exception might occur within a method and you do not catch and handle it within the method, then use the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throws </a:t>
            </a:r>
            <a:r>
              <a:rPr lang="en-US" sz="2800" dirty="0" smtClean="0"/>
              <a:t>keyword in the method signature to indicate which exceptions might be thrown	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We will not cover it here, but you can also create your own exceptions for extra error processing</a:t>
            </a:r>
          </a:p>
        </p:txBody>
      </p:sp>
    </p:spTree>
    <p:extLst>
      <p:ext uri="{BB962C8B-B14F-4D97-AF65-F5344CB8AC3E}">
        <p14:creationId xmlns:p14="http://schemas.microsoft.com/office/powerpoint/2010/main" val="314008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87167" y="1417637"/>
            <a:ext cx="9143999" cy="5334000"/>
          </a:xfrm>
        </p:spPr>
        <p:txBody>
          <a:bodyPr/>
          <a:lstStyle/>
          <a:p>
            <a:r>
              <a:rPr lang="en-US" dirty="0" smtClean="0"/>
              <a:t>There are two main types of errors that programmers have to handle</a:t>
            </a:r>
          </a:p>
          <a:p>
            <a:r>
              <a:rPr lang="en-US" dirty="0" smtClean="0"/>
              <a:t>Compile/build errors occur when the compiler converts source code into byte code and are often the result of syntax errors in the source code</a:t>
            </a:r>
          </a:p>
          <a:p>
            <a:r>
              <a:rPr lang="en-US" dirty="0" smtClean="0"/>
              <a:t>Runtime errors occur when the program is executing and something Bad happens</a:t>
            </a:r>
          </a:p>
          <a:p>
            <a:r>
              <a:rPr lang="en-US" dirty="0" smtClean="0"/>
              <a:t>Runtime errors generally result in an </a:t>
            </a:r>
            <a:r>
              <a:rPr lang="en-US" i="1" dirty="0" smtClean="0"/>
              <a:t>exception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99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 smtClean="0"/>
              <a:t>An exception is </a:t>
            </a:r>
            <a:r>
              <a:rPr lang="en-US" sz="2800" i="1" dirty="0" smtClean="0"/>
              <a:t>thrown</a:t>
            </a:r>
            <a:r>
              <a:rPr lang="en-US" sz="2800" dirty="0" smtClean="0"/>
              <a:t> by a method or statement to indicate that an error has occurred</a:t>
            </a:r>
          </a:p>
          <a:p>
            <a:pPr lvl="1"/>
            <a:r>
              <a:rPr lang="en-US" sz="2400" dirty="0" smtClean="0"/>
              <a:t>Throwing an exception is similar to returning a value from a method, but exceptions are used only to communicate errors</a:t>
            </a:r>
          </a:p>
          <a:p>
            <a:r>
              <a:rPr lang="en-US" sz="2800" dirty="0" smtClean="0"/>
              <a:t>If the exception is not specifically handled by the program, the program will immediately terminate</a:t>
            </a:r>
          </a:p>
          <a:p>
            <a:r>
              <a:rPr lang="en-US" sz="2800" dirty="0" smtClean="0"/>
              <a:t>Examples: 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InputMismatchException</a:t>
            </a:r>
            <a:r>
              <a:rPr lang="en-US" sz="2800" dirty="0" smtClean="0"/>
              <a:t>, 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ArrayIndexOutOfBoundsException</a:t>
            </a:r>
            <a:r>
              <a:rPr lang="en-US" sz="2800" dirty="0" smtClean="0"/>
              <a:t>, </a:t>
            </a:r>
            <a:r>
              <a:rPr lang="en-US" sz="2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ArithmeticException</a:t>
            </a:r>
            <a:endParaRPr lang="en-US" sz="2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548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InputMismatchException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6912" y="2179637"/>
            <a:ext cx="8610600" cy="3418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6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an integer: 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"%d^2=%</a:t>
            </a:r>
            <a:r>
              <a:rPr lang="en-US" sz="16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259512" y="2560637"/>
            <a:ext cx="3657600" cy="1676400"/>
          </a:xfrm>
          <a:prstGeom prst="wedgeRoundRectCallout">
            <a:avLst>
              <a:gd name="adj1" fmla="val -85544"/>
              <a:gd name="adj2" fmla="val 6242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If the user types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in a value other than an integer, then an exception will be thrown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30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Unhandled Exceptions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 smtClean="0"/>
              <a:t>Unhandled exceptions result in program termination</a:t>
            </a:r>
          </a:p>
          <a:p>
            <a:r>
              <a:rPr lang="en-US" sz="2800" dirty="0" smtClean="0"/>
              <a:t>The JVM will output the type of exception and some information about the exception to the screen when the program terminates due to an exception</a:t>
            </a:r>
          </a:p>
          <a:p>
            <a:pPr lvl="1"/>
            <a:r>
              <a:rPr lang="en-US" sz="2400" dirty="0" smtClean="0"/>
              <a:t>These messages are unlikely to be useful to anyone other than the programmer</a:t>
            </a:r>
          </a:p>
          <a:p>
            <a:pPr lvl="1"/>
            <a:r>
              <a:rPr lang="en-US" sz="2400" dirty="0" smtClean="0"/>
              <a:t>There are mechanisms that we can use to check for exceptions in order to react to these cases and respond appropriately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769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Exceptions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Java,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blocks are used to handle exceptions within the program</a:t>
            </a:r>
          </a:p>
          <a:p>
            <a:r>
              <a:rPr lang="en-US" dirty="0" smtClean="0"/>
              <a:t>Any statements that might result in an exception should be placed inside a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 </a:t>
            </a:r>
            <a:r>
              <a:rPr lang="en-US" dirty="0" smtClean="0"/>
              <a:t>block</a:t>
            </a:r>
          </a:p>
          <a:p>
            <a:r>
              <a:rPr lang="en-US" dirty="0" smtClean="0"/>
              <a:t>Every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 </a:t>
            </a:r>
            <a:r>
              <a:rPr lang="en-US" dirty="0" smtClean="0"/>
              <a:t>block will be followed by one or more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blocks</a:t>
            </a:r>
          </a:p>
          <a:p>
            <a:pPr lvl="1"/>
            <a:r>
              <a:rPr lang="en-US" dirty="0" smtClean="0"/>
              <a:t>One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block for each type of exception that needs to be handled from that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 </a:t>
            </a:r>
            <a:r>
              <a:rPr lang="en-US" dirty="0" smtClean="0"/>
              <a:t>block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168" y="309562"/>
            <a:ext cx="9143998" cy="1260475"/>
          </a:xfrm>
        </p:spPr>
        <p:txBody>
          <a:bodyPr/>
          <a:lstStyle/>
          <a:p>
            <a:r>
              <a:rPr lang="en-US" sz="3200" dirty="0" smtClean="0"/>
              <a:t>Example: Handling </a:t>
            </a:r>
            <a:r>
              <a:rPr lang="en-US" sz="3200" dirty="0" err="1">
                <a:latin typeface="Consolas" panose="020B0609020204030204" pitchFamily="49" charset="0"/>
                <a:cs typeface="Consolas" panose="020B0609020204030204" pitchFamily="49" charset="0"/>
              </a:rPr>
              <a:t>InputMismatchException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715767" y="1722437"/>
            <a:ext cx="8686800" cy="4999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java.util.InputMismatchException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6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an integer: 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InputMismatchException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Error!  An integer is required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(0);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"%d^2=%</a:t>
            </a:r>
            <a:r>
              <a:rPr lang="en-US" sz="16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335712" y="1951037"/>
            <a:ext cx="3657600" cy="1219200"/>
          </a:xfrm>
          <a:prstGeom prst="wedgeRoundRectCallout">
            <a:avLst>
              <a:gd name="adj1" fmla="val -78754"/>
              <a:gd name="adj2" fmla="val -5111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Note that we had to </a:t>
            </a:r>
            <a:r>
              <a:rPr lang="en-US" dirty="0" smtClean="0"/>
              <a:t>add an import line for the exception type used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32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Form of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4465637"/>
            <a:ext cx="9143999" cy="2209800"/>
          </a:xfrm>
        </p:spPr>
        <p:txBody>
          <a:bodyPr/>
          <a:lstStyle/>
          <a:p>
            <a:r>
              <a:rPr lang="en-US" sz="2800" dirty="0" smtClean="0"/>
              <a:t>If the same statements might throw more than one exception, you must have separate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sz="2800" dirty="0" smtClean="0"/>
              <a:t> statements for each exception type</a:t>
            </a:r>
          </a:p>
          <a:p>
            <a:r>
              <a:rPr lang="en-US" sz="2800" dirty="0" smtClean="0"/>
              <a:t>You can also use more than one </a:t>
            </a: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en-US" sz="2800" dirty="0" smtClean="0"/>
              <a:t>/</a:t>
            </a: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sz="2800" dirty="0" smtClean="0"/>
              <a:t> to handle exceptions from different statements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172965" y="1417637"/>
            <a:ext cx="7772401" cy="2957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STATEMENTS THAT MIGHT THROW EXCEPTIONS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(EXCEPTION_TYPE1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EXCEPTION_VARIABLE1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STATEMENTS THAT HANDLE EXCEPTION_TYPE1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 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EXCEPTION_TYPE2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EXCEPTION_VARIABLE2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STATEMENTS THAT HANDLE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EXCEPTION_TYPE2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…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13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Write a program that asks the user for two integers, x and y, and then outputs the remainder of x divided by y</a:t>
            </a:r>
          </a:p>
          <a:p>
            <a:r>
              <a:rPr lang="en-US" dirty="0" smtClean="0"/>
              <a:t>Your program must use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try</a:t>
            </a:r>
            <a:r>
              <a:rPr lang="en-US" dirty="0"/>
              <a:t>/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r>
              <a:rPr lang="en-US" dirty="0" smtClean="0"/>
              <a:t> to print out useful error messages if the user does not follow directions</a:t>
            </a:r>
            <a:r>
              <a:rPr lang="en-US" dirty="0"/>
              <a:t> </a:t>
            </a:r>
            <a:r>
              <a:rPr lang="en-US" dirty="0" smtClean="0"/>
              <a:t>(that is, if they enter a value that isn't an integer)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3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1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12459FF-DE4A-4FE4-9155-2FFE1E53AE01}" vid="{AE1A2C68-3AE8-4636-B266-E43DAA38822E}"/>
    </a:ext>
  </a:extLst>
</a:theme>
</file>

<file path=ppt/theme/theme2.xml><?xml version="1.0" encoding="utf-8"?>
<a:theme xmlns:a="http://schemas.openxmlformats.org/drawingml/2006/main" name="comp128 tit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12459FF-DE4A-4FE4-9155-2FFE1E53AE01}" vid="{49AC0599-F6D6-4661-A444-01CF26CBDAF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comp1000</Template>
  <TotalTime>2198</TotalTime>
  <Words>781</Words>
  <Application>Microsoft Macintosh PowerPoint</Application>
  <PresentationFormat>Custom</PresentationFormat>
  <Paragraphs>177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30" baseType="lpstr">
      <vt:lpstr>Bitstream Vera Serif</vt:lpstr>
      <vt:lpstr>Calibri</vt:lpstr>
      <vt:lpstr>Comic Sans MS</vt:lpstr>
      <vt:lpstr>Consolas</vt:lpstr>
      <vt:lpstr>Cordia New</vt:lpstr>
      <vt:lpstr>Georgia</vt:lpstr>
      <vt:lpstr>msmincho</vt:lpstr>
      <vt:lpstr>Tahoma</vt:lpstr>
      <vt:lpstr>Times New Roman</vt:lpstr>
      <vt:lpstr>Verdana</vt:lpstr>
      <vt:lpstr>Wingdings</vt:lpstr>
      <vt:lpstr>Arial</vt:lpstr>
      <vt:lpstr>comp128</vt:lpstr>
      <vt:lpstr>comp128 title</vt:lpstr>
      <vt:lpstr>WIT COMP1000</vt:lpstr>
      <vt:lpstr>Errors</vt:lpstr>
      <vt:lpstr>Exceptions</vt:lpstr>
      <vt:lpstr>Example: InputMismatchException</vt:lpstr>
      <vt:lpstr>Unhandled Exceptions</vt:lpstr>
      <vt:lpstr>Handling Exceptions</vt:lpstr>
      <vt:lpstr>Example: Handling InputMismatchException </vt:lpstr>
      <vt:lpstr>Generic Form of try and catch </vt:lpstr>
      <vt:lpstr>Exercise</vt:lpstr>
      <vt:lpstr>Answer</vt:lpstr>
      <vt:lpstr>Example: Two try/catch Blocks</vt:lpstr>
      <vt:lpstr>ArithmeticException Notes</vt:lpstr>
      <vt:lpstr>Exceptions Thrown from Methods</vt:lpstr>
      <vt:lpstr>Example: Thrown from a Method</vt:lpstr>
      <vt:lpstr>Exception Propagation</vt:lpstr>
      <vt:lpstr>Wrap Up</vt:lpstr>
    </vt:vector>
  </TitlesOfParts>
  <Company>Wentworth Institute of Technology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 COMP1000</dc:title>
  <dc:creator>Wiseman, Charles</dc:creator>
  <cp:lastModifiedBy>Derbinsky, Nathaniel</cp:lastModifiedBy>
  <cp:revision>29</cp:revision>
  <cp:lastPrinted>1601-01-01T00:00:00Z</cp:lastPrinted>
  <dcterms:created xsi:type="dcterms:W3CDTF">2015-10-31T14:04:22Z</dcterms:created>
  <dcterms:modified xsi:type="dcterms:W3CDTF">2017-04-27T20:46:09Z</dcterms:modified>
</cp:coreProperties>
</file>