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1" r:id="rId2"/>
  </p:sldMasterIdLst>
  <p:notesMasterIdLst>
    <p:notesMasterId r:id="rId38"/>
  </p:notesMasterIdLst>
  <p:sldIdLst>
    <p:sldId id="258" r:id="rId3"/>
    <p:sldId id="260" r:id="rId4"/>
    <p:sldId id="262" r:id="rId5"/>
    <p:sldId id="291" r:id="rId6"/>
    <p:sldId id="292" r:id="rId7"/>
    <p:sldId id="293" r:id="rId8"/>
    <p:sldId id="314" r:id="rId9"/>
    <p:sldId id="294" r:id="rId10"/>
    <p:sldId id="296" r:id="rId11"/>
    <p:sldId id="311" r:id="rId12"/>
    <p:sldId id="297" r:id="rId13"/>
    <p:sldId id="298" r:id="rId14"/>
    <p:sldId id="312" r:id="rId15"/>
    <p:sldId id="313" r:id="rId16"/>
    <p:sldId id="299" r:id="rId17"/>
    <p:sldId id="300" r:id="rId18"/>
    <p:sldId id="301" r:id="rId19"/>
    <p:sldId id="302" r:id="rId20"/>
    <p:sldId id="303" r:id="rId21"/>
    <p:sldId id="271" r:id="rId22"/>
    <p:sldId id="272" r:id="rId23"/>
    <p:sldId id="304" r:id="rId24"/>
    <p:sldId id="305" r:id="rId25"/>
    <p:sldId id="306" r:id="rId26"/>
    <p:sldId id="307" r:id="rId27"/>
    <p:sldId id="315" r:id="rId28"/>
    <p:sldId id="277" r:id="rId29"/>
    <p:sldId id="278" r:id="rId30"/>
    <p:sldId id="281" r:id="rId31"/>
    <p:sldId id="282" r:id="rId32"/>
    <p:sldId id="283" r:id="rId33"/>
    <p:sldId id="284" r:id="rId34"/>
    <p:sldId id="309" r:id="rId35"/>
    <p:sldId id="310" r:id="rId36"/>
    <p:sldId id="308" r:id="rId37"/>
  </p:sldIdLst>
  <p:sldSz cx="10080625" cy="7559675"/>
  <p:notesSz cx="7772400" cy="10058400"/>
  <p:defaultTextStyle>
    <a:defPPr>
      <a:defRPr lang="en-US"/>
    </a:defPPr>
    <a:lvl1pPr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1pPr>
    <a:lvl2pPr marL="742950" indent="-285750"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2pPr>
    <a:lvl3pPr marL="1143000" indent="-228600"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3pPr>
    <a:lvl4pPr marL="1600200" indent="-228600"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4pPr>
    <a:lvl5pPr marL="2057400" indent="-228600" algn="l" defTabSz="449263" rtl="0" fontAlgn="base" hangingPunct="0">
      <a:lnSpc>
        <a:spcPct val="98000"/>
      </a:lnSpc>
      <a:spcBef>
        <a:spcPct val="0"/>
      </a:spcBef>
      <a:spcAft>
        <a:spcPct val="0"/>
      </a:spcAft>
      <a:buClr>
        <a:srgbClr val="000000"/>
      </a:buClr>
      <a:buSzPct val="100000"/>
      <a:buFont typeface="Times New Roman" pitchFamily="16" charset="0"/>
      <a:defRPr sz="2400" kern="1200">
        <a:solidFill>
          <a:schemeClr val="tx1"/>
        </a:solidFill>
        <a:latin typeface="Bitstream Vera Serif" pitchFamily="16" charset="0"/>
        <a:ea typeface="+mn-ea"/>
        <a:cs typeface="+mn-cs"/>
      </a:defRPr>
    </a:lvl5pPr>
    <a:lvl6pPr marL="2286000" algn="l" defTabSz="914400" rtl="0" eaLnBrk="1" latinLnBrk="0" hangingPunct="1">
      <a:defRPr sz="2400" kern="1200">
        <a:solidFill>
          <a:schemeClr val="tx1"/>
        </a:solidFill>
        <a:latin typeface="Bitstream Vera Serif" pitchFamily="16" charset="0"/>
        <a:ea typeface="+mn-ea"/>
        <a:cs typeface="+mn-cs"/>
      </a:defRPr>
    </a:lvl6pPr>
    <a:lvl7pPr marL="2743200" algn="l" defTabSz="914400" rtl="0" eaLnBrk="1" latinLnBrk="0" hangingPunct="1">
      <a:defRPr sz="2400" kern="1200">
        <a:solidFill>
          <a:schemeClr val="tx1"/>
        </a:solidFill>
        <a:latin typeface="Bitstream Vera Serif" pitchFamily="16" charset="0"/>
        <a:ea typeface="+mn-ea"/>
        <a:cs typeface="+mn-cs"/>
      </a:defRPr>
    </a:lvl7pPr>
    <a:lvl8pPr marL="3200400" algn="l" defTabSz="914400" rtl="0" eaLnBrk="1" latinLnBrk="0" hangingPunct="1">
      <a:defRPr sz="2400" kern="1200">
        <a:solidFill>
          <a:schemeClr val="tx1"/>
        </a:solidFill>
        <a:latin typeface="Bitstream Vera Serif" pitchFamily="16" charset="0"/>
        <a:ea typeface="+mn-ea"/>
        <a:cs typeface="+mn-cs"/>
      </a:defRPr>
    </a:lvl8pPr>
    <a:lvl9pPr marL="3657600" algn="l" defTabSz="914400" rtl="0" eaLnBrk="1" latinLnBrk="0" hangingPunct="1">
      <a:defRPr sz="2400" kern="1200">
        <a:solidFill>
          <a:schemeClr val="tx1"/>
        </a:solidFill>
        <a:latin typeface="Bitstream Vera Serif" pitchFamily="1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20000"/>
    <a:srgbClr val="640000"/>
    <a:srgbClr val="928F00"/>
    <a:srgbClr val="E3DE00"/>
    <a:srgbClr val="C9C400"/>
    <a:srgbClr val="FFFF6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8" autoAdjust="0"/>
    <p:restoredTop sz="91367" autoAdjust="0"/>
  </p:normalViewPr>
  <p:slideViewPr>
    <p:cSldViewPr>
      <p:cViewPr varScale="1">
        <p:scale>
          <a:sx n="160" d="100"/>
          <a:sy n="160" d="100"/>
        </p:scale>
        <p:origin x="432" y="176"/>
      </p:cViewPr>
      <p:guideLst>
        <p:guide orient="horz" pos="2160"/>
        <p:guide pos="2880"/>
      </p:guideLst>
    </p:cSldViewPr>
  </p:slideViewPr>
  <p:outlineViewPr>
    <p:cViewPr varScale="1">
      <p:scale>
        <a:sx n="170" d="200"/>
        <a:sy n="170" d="2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slide" Target="slides/slide35.xml"/><Relationship Id="rId38" Type="http://schemas.openxmlformats.org/officeDocument/2006/relationships/notesMaster" Target="notesMasters/notesMaster1.xml"/><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587500" y="1006475"/>
            <a:ext cx="4594225" cy="3444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1185863" y="4787900"/>
            <a:ext cx="5405437" cy="3824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smtClean="0"/>
          </a:p>
        </p:txBody>
      </p:sp>
    </p:spTree>
    <p:extLst>
      <p:ext uri="{BB962C8B-B14F-4D97-AF65-F5344CB8AC3E}">
        <p14:creationId xmlns:p14="http://schemas.microsoft.com/office/powerpoint/2010/main" val="397140342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smtClean="0"/>
              <a:t>WIT COMP1000 Computer Science I Course Material by Wentworth</a:t>
            </a:r>
            <a:r>
              <a:rPr lang="en-US" baseline="0" dirty="0" smtClean="0"/>
              <a:t> Institute of Technology</a:t>
            </a:r>
            <a:r>
              <a:rPr lang="en-US" dirty="0" smtClean="0"/>
              <a:t> (http://www.wit.edu/computer-science) is licensed under a Creative Commons Attribution-</a:t>
            </a:r>
            <a:r>
              <a:rPr lang="en-US" dirty="0" err="1" smtClean="0"/>
              <a:t>NonCommercial</a:t>
            </a:r>
            <a:r>
              <a:rPr lang="en-US" dirty="0" smtClean="0"/>
              <a:t> 4.0 International License (http://creativecommons.org/licenses/by-nc/4.0/).</a:t>
            </a:r>
            <a:r>
              <a:rPr lang="en-US" sz="1200" b="0" i="0" kern="1200" dirty="0" smtClean="0">
                <a:solidFill>
                  <a:srgbClr val="000000"/>
                </a:solidFill>
                <a:effectLst/>
                <a:latin typeface="Times New Roman" pitchFamily="16" charset="0"/>
                <a:ea typeface="+mn-ea"/>
                <a:cs typeface="+mn-cs"/>
              </a:rPr>
              <a:t> </a:t>
            </a:r>
            <a:r>
              <a:rPr lang="en-US" sz="1200" b="0" i="0" kern="1200" smtClean="0">
                <a:solidFill>
                  <a:srgbClr val="000000"/>
                </a:solidFill>
                <a:effectLst/>
                <a:latin typeface="Times New Roman" pitchFamily="16" charset="0"/>
                <a:ea typeface="+mn-ea"/>
                <a:cs typeface="+mn-cs"/>
              </a:rPr>
              <a:t>Based on a work at </a:t>
            </a:r>
            <a:r>
              <a:rPr lang="en-US" sz="1200" b="0" i="0" u="none" strike="noStrike" kern="1200" smtClean="0">
                <a:solidFill>
                  <a:srgbClr val="000000"/>
                </a:solidFill>
                <a:effectLst/>
                <a:latin typeface="Times New Roman" pitchFamily="16" charset="0"/>
                <a:ea typeface="+mn-ea"/>
                <a:cs typeface="+mn-cs"/>
              </a:rPr>
              <a:t>https://sites.google.com/site/witcomp128fall2014.</a:t>
            </a:r>
            <a:endParaRPr lang="en-US" smtClean="0"/>
          </a:p>
          <a:p>
            <a:endParaRPr lang="en-US" dirty="0"/>
          </a:p>
        </p:txBody>
      </p:sp>
    </p:spTree>
    <p:extLst>
      <p:ext uri="{BB962C8B-B14F-4D97-AF65-F5344CB8AC3E}">
        <p14:creationId xmlns:p14="http://schemas.microsoft.com/office/powerpoint/2010/main" val="4250301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10" name="Text Placeholder 9"/>
          <p:cNvSpPr>
            <a:spLocks noGrp="1"/>
          </p:cNvSpPr>
          <p:nvPr>
            <p:ph type="body" sz="quarter" idx="10"/>
          </p:nvPr>
        </p:nvSpPr>
        <p:spPr>
          <a:xfrm>
            <a:off x="487167" y="1570037"/>
            <a:ext cx="9143999" cy="533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561792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1473200"/>
            <a:ext cx="8569325" cy="1620837"/>
          </a:xfrm>
        </p:spPr>
        <p:txBody>
          <a:bodyPr/>
          <a:lstStyle>
            <a:lvl1pPr>
              <a:defRPr/>
            </a:lvl1pPr>
          </a:lstStyle>
          <a:p>
            <a:endParaRPr lang="en-US" dirty="0"/>
          </a:p>
        </p:txBody>
      </p:sp>
      <p:sp>
        <p:nvSpPr>
          <p:cNvPr id="3" name="Subtitle 2"/>
          <p:cNvSpPr>
            <a:spLocks noGrp="1"/>
          </p:cNvSpPr>
          <p:nvPr>
            <p:ph type="subTitle" idx="1"/>
          </p:nvPr>
        </p:nvSpPr>
        <p:spPr>
          <a:xfrm>
            <a:off x="1512888" y="4283075"/>
            <a:ext cx="7056437" cy="1931988"/>
          </a:xfrm>
        </p:spPr>
        <p:txBody>
          <a:bodyPr anchor="ct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9321855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457200" indent="-457200">
              <a:buFont typeface="Wingdings" pitchFamily="2" charset="2"/>
              <a:buChar char="§"/>
              <a:defRPr/>
            </a:lvl1pPr>
            <a:lvl2pPr marL="914400" indent="-457200">
              <a:buFont typeface="Arial" pitchFamily="34" charset="0"/>
              <a:buChar char="•"/>
              <a:defRPr/>
            </a:lvl2pPr>
            <a:lvl3pPr marL="1257300" indent="-342900">
              <a:buFont typeface="Wingdings" pitchFamily="2" charset="2"/>
              <a:buChar char="§"/>
              <a:defRPr/>
            </a:lvl3pPr>
            <a:lvl4pPr marL="1714500" indent="-342900">
              <a:buFont typeface="Arial" pitchFamily="34" charset="0"/>
              <a:buChar char="•"/>
              <a:defRPr/>
            </a:lvl4pPr>
            <a:lvl5pPr marL="2171700" indent="-342900">
              <a:buFont typeface="Wingdings" pitchFamily="2" charset="2"/>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97610887"/>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4" Type="http://schemas.openxmlformats.org/officeDocument/2006/relationships/image" Target="../media/image1.jpe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Line 1"/>
          <p:cNvSpPr>
            <a:spLocks noChangeShapeType="1"/>
          </p:cNvSpPr>
          <p:nvPr/>
        </p:nvSpPr>
        <p:spPr bwMode="auto">
          <a:xfrm>
            <a:off x="134447" y="7132637"/>
            <a:ext cx="978266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27" name="Text Box 3"/>
          <p:cNvSpPr txBox="1">
            <a:spLocks noChangeArrowheads="1"/>
          </p:cNvSpPr>
          <p:nvPr/>
        </p:nvSpPr>
        <p:spPr bwMode="auto">
          <a:xfrm>
            <a:off x="306485" y="7227691"/>
            <a:ext cx="1762027" cy="25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5876" rIns="0" bIns="0"/>
          <a:lstStyle>
            <a:lvl1pPr>
              <a:tabLst>
                <a:tab pos="723900" algn="l"/>
                <a:tab pos="1447800" algn="l"/>
                <a:tab pos="2171700" algn="l"/>
              </a:tabLst>
              <a:defRPr sz="2400">
                <a:solidFill>
                  <a:srgbClr val="000000"/>
                </a:solidFill>
                <a:latin typeface="Bitstream Vera Serif" pitchFamily="16" charset="0"/>
                <a:ea typeface="msmincho" charset="0"/>
                <a:cs typeface="msmincho" charset="0"/>
              </a:defRPr>
            </a:lvl1pPr>
            <a:lvl2pPr>
              <a:tabLst>
                <a:tab pos="723900" algn="l"/>
                <a:tab pos="1447800" algn="l"/>
                <a:tab pos="2171700" algn="l"/>
              </a:tabLst>
              <a:defRPr sz="2400">
                <a:solidFill>
                  <a:srgbClr val="000000"/>
                </a:solidFill>
                <a:latin typeface="Bitstream Vera Serif" pitchFamily="16" charset="0"/>
                <a:ea typeface="msmincho" charset="0"/>
                <a:cs typeface="msmincho" charset="0"/>
              </a:defRPr>
            </a:lvl2pPr>
            <a:lvl3pPr>
              <a:tabLst>
                <a:tab pos="723900" algn="l"/>
                <a:tab pos="1447800" algn="l"/>
                <a:tab pos="2171700" algn="l"/>
              </a:tabLst>
              <a:defRPr sz="2400">
                <a:solidFill>
                  <a:srgbClr val="000000"/>
                </a:solidFill>
                <a:latin typeface="Bitstream Vera Serif" pitchFamily="16" charset="0"/>
                <a:ea typeface="msmincho" charset="0"/>
                <a:cs typeface="msmincho" charset="0"/>
              </a:defRPr>
            </a:lvl3pPr>
            <a:lvl4pPr>
              <a:tabLst>
                <a:tab pos="723900" algn="l"/>
                <a:tab pos="1447800" algn="l"/>
                <a:tab pos="2171700" algn="l"/>
              </a:tabLst>
              <a:defRPr sz="2400">
                <a:solidFill>
                  <a:srgbClr val="000000"/>
                </a:solidFill>
                <a:latin typeface="Bitstream Vera Serif" pitchFamily="16" charset="0"/>
                <a:ea typeface="msmincho" charset="0"/>
                <a:cs typeface="msmincho" charset="0"/>
              </a:defRPr>
            </a:lvl4pPr>
            <a:lvl5pPr>
              <a:tabLst>
                <a:tab pos="723900" algn="l"/>
                <a:tab pos="1447800" algn="l"/>
                <a:tab pos="2171700" algn="l"/>
              </a:tabLst>
              <a:defRPr sz="2400">
                <a:solidFill>
                  <a:srgbClr val="000000"/>
                </a:solidFill>
                <a:latin typeface="Bitstream Vera Serif" pitchFamily="16" charset="0"/>
                <a:ea typeface="msmincho" charset="0"/>
                <a:cs typeface="msmincho" charset="0"/>
              </a:defRPr>
            </a:lvl5pPr>
            <a:lvl6pPr marL="25146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6pPr>
            <a:lvl7pPr marL="29718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7pPr>
            <a:lvl8pPr marL="34290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8pPr>
            <a:lvl9pPr marL="38862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9pPr>
          </a:lstStyle>
          <a:p>
            <a:pPr>
              <a:lnSpc>
                <a:spcPct val="93000"/>
              </a:lnSpc>
            </a:pPr>
            <a:r>
              <a:rPr lang="de-DE" sz="1600" i="0" dirty="0" smtClean="0">
                <a:latin typeface="Tahoma" pitchFamily="34" charset="0"/>
                <a:ea typeface="Tahoma" pitchFamily="34" charset="0"/>
                <a:cs typeface="Tahoma" pitchFamily="34" charset="0"/>
              </a:rPr>
              <a:t>WIT COMP1000</a:t>
            </a:r>
            <a:endParaRPr lang="de-DE" sz="1600" i="0" dirty="0">
              <a:latin typeface="Tahoma" pitchFamily="34" charset="0"/>
              <a:ea typeface="Tahoma" pitchFamily="34" charset="0"/>
              <a:cs typeface="Tahoma" pitchFamily="34" charset="0"/>
            </a:endParaRPr>
          </a:p>
        </p:txBody>
      </p:sp>
      <p:sp>
        <p:nvSpPr>
          <p:cNvPr id="1028" name="Text Box 4"/>
          <p:cNvSpPr txBox="1">
            <a:spLocks noChangeArrowheads="1"/>
          </p:cNvSpPr>
          <p:nvPr/>
        </p:nvSpPr>
        <p:spPr bwMode="auto">
          <a:xfrm>
            <a:off x="4843216" y="7216202"/>
            <a:ext cx="365125" cy="257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5876" rIns="0" bIns="0"/>
          <a:lstStyle/>
          <a:p>
            <a:pPr>
              <a:lnSpc>
                <a:spcPct val="93000"/>
              </a:lnSpc>
            </a:pPr>
            <a:fld id="{0CBF143C-F1D4-4CC7-8AA6-A94FC5CAAAF3}" type="slidenum">
              <a:rPr lang="de-DE" sz="1800">
                <a:solidFill>
                  <a:srgbClr val="000000"/>
                </a:solidFill>
                <a:latin typeface="Tahoma" pitchFamily="34" charset="0"/>
                <a:ea typeface="Tahoma" pitchFamily="34" charset="0"/>
                <a:cs typeface="Tahoma" pitchFamily="34" charset="0"/>
              </a:rPr>
              <a:pPr>
                <a:lnSpc>
                  <a:spcPct val="93000"/>
                </a:lnSpc>
              </a:pPr>
              <a:t>‹#›</a:t>
            </a:fld>
            <a:endParaRPr lang="de-DE" sz="1800" dirty="0">
              <a:solidFill>
                <a:srgbClr val="000000"/>
              </a:solidFill>
              <a:latin typeface="Tahoma" pitchFamily="34" charset="0"/>
              <a:ea typeface="Tahoma" pitchFamily="34" charset="0"/>
              <a:cs typeface="Tahoma" pitchFamily="34" charset="0"/>
            </a:endParaRPr>
          </a:p>
        </p:txBody>
      </p:sp>
      <p:sp>
        <p:nvSpPr>
          <p:cNvPr id="1032" name="Rectangle 8"/>
          <p:cNvSpPr>
            <a:spLocks noGrp="1" noChangeArrowheads="1"/>
          </p:cNvSpPr>
          <p:nvPr>
            <p:ph type="title"/>
          </p:nvPr>
        </p:nvSpPr>
        <p:spPr bwMode="auto">
          <a:xfrm>
            <a:off x="1230312" y="309562"/>
            <a:ext cx="7772401"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dirty="0" smtClean="0"/>
              <a:t>Click to edit the title text format</a:t>
            </a:r>
          </a:p>
        </p:txBody>
      </p:sp>
      <p:sp>
        <p:nvSpPr>
          <p:cNvPr id="1033" name="Rectangle 9"/>
          <p:cNvSpPr>
            <a:spLocks noGrp="1" noChangeArrowheads="1"/>
          </p:cNvSpPr>
          <p:nvPr>
            <p:ph type="body" idx="1"/>
          </p:nvPr>
        </p:nvSpPr>
        <p:spPr bwMode="auto">
          <a:xfrm>
            <a:off x="503238" y="1570037"/>
            <a:ext cx="9069387" cy="533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smtClean="0"/>
              <a:t>Click to edit the outline text format</a:t>
            </a:r>
          </a:p>
          <a:p>
            <a:pPr lvl="1"/>
            <a:r>
              <a:rPr lang="en-US" dirty="0" smtClean="0"/>
              <a:t>Second Outline Level</a:t>
            </a:r>
          </a:p>
          <a:p>
            <a:pPr lvl="2"/>
            <a:r>
              <a:rPr lang="en-US" dirty="0" smtClean="0"/>
              <a:t>Third Outline Level</a:t>
            </a:r>
          </a:p>
          <a:p>
            <a:pPr lvl="3"/>
            <a:r>
              <a:rPr lang="en-US" dirty="0" smtClean="0"/>
              <a:t>Fourth Outline Level</a:t>
            </a:r>
          </a:p>
          <a:p>
            <a:pPr lvl="4"/>
            <a:r>
              <a:rPr lang="en-US" dirty="0" smtClean="0"/>
              <a:t>Fifth Outline Level</a:t>
            </a:r>
          </a:p>
          <a:p>
            <a:pPr lvl="4"/>
            <a:r>
              <a:rPr lang="en-US" dirty="0" smtClean="0"/>
              <a:t>Sixth Outline Level</a:t>
            </a:r>
          </a:p>
          <a:p>
            <a:pPr lvl="4"/>
            <a:r>
              <a:rPr lang="en-US" dirty="0" smtClean="0"/>
              <a:t>Seventh Outline Level</a:t>
            </a:r>
          </a:p>
          <a:p>
            <a:pPr lvl="4"/>
            <a:r>
              <a:rPr lang="en-US" dirty="0" smtClean="0"/>
              <a:t>Eighth Outline Level</a:t>
            </a:r>
          </a:p>
          <a:p>
            <a:pPr lvl="4"/>
            <a:r>
              <a:rPr lang="en-US" dirty="0" smtClean="0"/>
              <a:t>Ninth Outline Level</a:t>
            </a:r>
          </a:p>
        </p:txBody>
      </p:sp>
      <p:sp>
        <p:nvSpPr>
          <p:cNvPr id="3" name="Rectangle 2"/>
          <p:cNvSpPr/>
          <p:nvPr/>
        </p:nvSpPr>
        <p:spPr bwMode="auto">
          <a:xfrm>
            <a:off x="0" y="1"/>
            <a:ext cx="5802312" cy="443108"/>
          </a:xfrm>
          <a:prstGeom prst="rect">
            <a:avLst/>
          </a:prstGeom>
          <a:solidFill>
            <a:srgbClr val="E3DE00">
              <a:alpha val="50196"/>
            </a:srgb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200" b="0" i="0" u="none" strike="noStrike" cap="none" normalizeH="0" baseline="0" dirty="0" smtClean="0">
                <a:ln>
                  <a:noFill/>
                </a:ln>
                <a:effectLst/>
                <a:latin typeface="Bitstream Vera Serif" pitchFamily="16" charset="0"/>
              </a:rPr>
              <a:t>       </a:t>
            </a:r>
            <a:r>
              <a:rPr kumimoji="0" lang="en-US" sz="2200" b="1" i="0" u="none" strike="noStrike" cap="none" normalizeH="0" baseline="0" dirty="0" smtClean="0">
                <a:ln>
                  <a:noFill/>
                </a:ln>
                <a:effectLst/>
                <a:latin typeface="Georgia" panose="02040502050405020303" pitchFamily="18" charset="0"/>
                <a:cs typeface="Cordia New" pitchFamily="34" charset="-34"/>
              </a:rPr>
              <a:t>Wentworth Institute of Technology</a:t>
            </a:r>
          </a:p>
        </p:txBody>
      </p:sp>
      <p:pic>
        <p:nvPicPr>
          <p:cNvPr id="5" name="Picture 4"/>
          <p:cNvPicPr>
            <a:picLocks noChangeAspect="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134447" y="790"/>
            <a:ext cx="362384" cy="434340"/>
          </a:xfrm>
          <a:prstGeom prst="rect">
            <a:avLst/>
          </a:prstGeom>
        </p:spPr>
      </p:pic>
      <p:sp>
        <p:nvSpPr>
          <p:cNvPr id="6" name="Parallelogram 5"/>
          <p:cNvSpPr/>
          <p:nvPr/>
        </p:nvSpPr>
        <p:spPr bwMode="auto">
          <a:xfrm rot="5400000">
            <a:off x="5687695" y="114619"/>
            <a:ext cx="604836" cy="375603"/>
          </a:xfrm>
          <a:prstGeom prst="parallelogram">
            <a:avLst>
              <a:gd name="adj" fmla="val 43422"/>
            </a:avLst>
          </a:prstGeom>
          <a:solidFill>
            <a:srgbClr val="928F00">
              <a:alpha val="7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effectLst/>
              <a:latin typeface="Bitstream Vera Serif" pitchFamily="16" charset="0"/>
            </a:endParaRPr>
          </a:p>
        </p:txBody>
      </p:sp>
      <p:sp>
        <p:nvSpPr>
          <p:cNvPr id="7" name="Rectangle 6"/>
          <p:cNvSpPr/>
          <p:nvPr/>
        </p:nvSpPr>
        <p:spPr bwMode="auto">
          <a:xfrm>
            <a:off x="6177917" y="163831"/>
            <a:ext cx="3902708" cy="441008"/>
          </a:xfrm>
          <a:prstGeom prst="rect">
            <a:avLst/>
          </a:prstGeom>
          <a:solidFill>
            <a:schemeClr val="tx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000" b="1" i="0" u="none" strike="noStrike" cap="none" normalizeH="0" baseline="0" dirty="0" smtClean="0">
                <a:ln>
                  <a:noFill/>
                </a:ln>
                <a:solidFill>
                  <a:schemeClr val="bg1"/>
                </a:solidFill>
                <a:effectLst/>
                <a:latin typeface="Georgia" panose="02040502050405020303" pitchFamily="18" charset="0"/>
                <a:cs typeface="Cordia New" pitchFamily="34" charset="-34"/>
              </a:rPr>
              <a:t>Engineering &amp; Technology</a:t>
            </a:r>
          </a:p>
        </p:txBody>
      </p:sp>
      <p:sp>
        <p:nvSpPr>
          <p:cNvPr id="18" name="Text Box 3"/>
          <p:cNvSpPr txBox="1">
            <a:spLocks noChangeArrowheads="1"/>
          </p:cNvSpPr>
          <p:nvPr/>
        </p:nvSpPr>
        <p:spPr bwMode="auto">
          <a:xfrm>
            <a:off x="7993257" y="7227692"/>
            <a:ext cx="1923855" cy="2571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5876" rIns="0" bIns="0"/>
          <a:lstStyle>
            <a:lvl1pPr>
              <a:tabLst>
                <a:tab pos="723900" algn="l"/>
                <a:tab pos="1447800" algn="l"/>
                <a:tab pos="2171700" algn="l"/>
              </a:tabLst>
              <a:defRPr sz="2400">
                <a:solidFill>
                  <a:srgbClr val="000000"/>
                </a:solidFill>
                <a:latin typeface="Bitstream Vera Serif" pitchFamily="16" charset="0"/>
                <a:ea typeface="msmincho" charset="0"/>
                <a:cs typeface="msmincho" charset="0"/>
              </a:defRPr>
            </a:lvl1pPr>
            <a:lvl2pPr>
              <a:tabLst>
                <a:tab pos="723900" algn="l"/>
                <a:tab pos="1447800" algn="l"/>
                <a:tab pos="2171700" algn="l"/>
              </a:tabLst>
              <a:defRPr sz="2400">
                <a:solidFill>
                  <a:srgbClr val="000000"/>
                </a:solidFill>
                <a:latin typeface="Bitstream Vera Serif" pitchFamily="16" charset="0"/>
                <a:ea typeface="msmincho" charset="0"/>
                <a:cs typeface="msmincho" charset="0"/>
              </a:defRPr>
            </a:lvl2pPr>
            <a:lvl3pPr>
              <a:tabLst>
                <a:tab pos="723900" algn="l"/>
                <a:tab pos="1447800" algn="l"/>
                <a:tab pos="2171700" algn="l"/>
              </a:tabLst>
              <a:defRPr sz="2400">
                <a:solidFill>
                  <a:srgbClr val="000000"/>
                </a:solidFill>
                <a:latin typeface="Bitstream Vera Serif" pitchFamily="16" charset="0"/>
                <a:ea typeface="msmincho" charset="0"/>
                <a:cs typeface="msmincho" charset="0"/>
              </a:defRPr>
            </a:lvl3pPr>
            <a:lvl4pPr>
              <a:tabLst>
                <a:tab pos="723900" algn="l"/>
                <a:tab pos="1447800" algn="l"/>
                <a:tab pos="2171700" algn="l"/>
              </a:tabLst>
              <a:defRPr sz="2400">
                <a:solidFill>
                  <a:srgbClr val="000000"/>
                </a:solidFill>
                <a:latin typeface="Bitstream Vera Serif" pitchFamily="16" charset="0"/>
                <a:ea typeface="msmincho" charset="0"/>
                <a:cs typeface="msmincho" charset="0"/>
              </a:defRPr>
            </a:lvl4pPr>
            <a:lvl5pPr>
              <a:tabLst>
                <a:tab pos="723900" algn="l"/>
                <a:tab pos="1447800" algn="l"/>
                <a:tab pos="2171700" algn="l"/>
              </a:tabLst>
              <a:defRPr sz="2400">
                <a:solidFill>
                  <a:srgbClr val="000000"/>
                </a:solidFill>
                <a:latin typeface="Bitstream Vera Serif" pitchFamily="16" charset="0"/>
                <a:ea typeface="msmincho" charset="0"/>
                <a:cs typeface="msmincho" charset="0"/>
              </a:defRPr>
            </a:lvl5pPr>
            <a:lvl6pPr marL="25146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6pPr>
            <a:lvl7pPr marL="29718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7pPr>
            <a:lvl8pPr marL="34290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8pPr>
            <a:lvl9pPr marL="3886200" indent="-228600" defTabSz="449263" fontAlgn="base" hangingPunct="0">
              <a:lnSpc>
                <a:spcPct val="98000"/>
              </a:lnSpc>
              <a:spcBef>
                <a:spcPct val="0"/>
              </a:spcBef>
              <a:spcAft>
                <a:spcPct val="0"/>
              </a:spcAft>
              <a:buClr>
                <a:srgbClr val="000000"/>
              </a:buClr>
              <a:buSzPct val="100000"/>
              <a:buFont typeface="Times New Roman" pitchFamily="16" charset="0"/>
              <a:tabLst>
                <a:tab pos="723900" algn="l"/>
                <a:tab pos="1447800" algn="l"/>
                <a:tab pos="2171700" algn="l"/>
              </a:tabLst>
              <a:defRPr sz="2400">
                <a:solidFill>
                  <a:srgbClr val="000000"/>
                </a:solidFill>
                <a:latin typeface="Bitstream Vera Serif" pitchFamily="16" charset="0"/>
                <a:ea typeface="msmincho" charset="0"/>
                <a:cs typeface="msmincho" charset="0"/>
              </a:defRPr>
            </a:lvl9pPr>
          </a:lstStyle>
          <a:p>
            <a:pPr>
              <a:lnSpc>
                <a:spcPct val="93000"/>
              </a:lnSpc>
            </a:pPr>
            <a:r>
              <a:rPr lang="de-DE" sz="1600" i="0" dirty="0" smtClean="0">
                <a:latin typeface="Tahoma" pitchFamily="34" charset="0"/>
                <a:ea typeface="Tahoma" pitchFamily="34" charset="0"/>
                <a:cs typeface="Tahoma" pitchFamily="34" charset="0"/>
              </a:rPr>
              <a:t>Do. Learn. Succeed.</a:t>
            </a:r>
            <a:endParaRPr lang="de-DE" sz="1600" i="0" dirty="0">
              <a:latin typeface="Tahoma" pitchFamily="34" charset="0"/>
              <a:ea typeface="Tahoma" pitchFamily="34" charset="0"/>
              <a:cs typeface="Tahoma" pitchFamily="34" charset="0"/>
            </a:endParaRPr>
          </a:p>
        </p:txBody>
      </p:sp>
      <p:sp>
        <p:nvSpPr>
          <p:cNvPr id="12" name="Line 1"/>
          <p:cNvSpPr>
            <a:spLocks noChangeShapeType="1"/>
          </p:cNvSpPr>
          <p:nvPr/>
        </p:nvSpPr>
        <p:spPr bwMode="auto">
          <a:xfrm>
            <a:off x="134447" y="1341437"/>
            <a:ext cx="978266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sldNum="0" hdr="0" ftr="0"/>
  <p:txStyles>
    <p:titleStyle>
      <a:lvl1pPr algn="ctr" defTabSz="449263" rtl="0" eaLnBrk="1" fontAlgn="base" hangingPunct="1">
        <a:lnSpc>
          <a:spcPct val="117000"/>
        </a:lnSpc>
        <a:spcBef>
          <a:spcPct val="0"/>
        </a:spcBef>
        <a:spcAft>
          <a:spcPct val="0"/>
        </a:spcAft>
        <a:buClr>
          <a:srgbClr val="000000"/>
        </a:buClr>
        <a:buSzPct val="100000"/>
        <a:buFont typeface="Times New Roman" pitchFamily="16" charset="0"/>
        <a:defRPr sz="3600">
          <a:solidFill>
            <a:srgbClr val="820000"/>
          </a:solidFill>
          <a:latin typeface="Tahoma" pitchFamily="34" charset="0"/>
          <a:ea typeface="Tahoma" pitchFamily="34" charset="0"/>
          <a:cs typeface="Tahoma" pitchFamily="34" charset="0"/>
        </a:defRPr>
      </a:lvl1pPr>
      <a:lvl2pPr marL="742950" indent="-28575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2pPr>
      <a:lvl3pPr marL="1143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3pPr>
      <a:lvl4pPr marL="1600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4pPr>
      <a:lvl5pPr marL="20574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5pPr>
      <a:lvl6pPr marL="25146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6pPr>
      <a:lvl7pPr marL="29718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7pPr>
      <a:lvl8pPr marL="3429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8pPr>
      <a:lvl9pPr marL="3886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9pPr>
    </p:titleStyle>
    <p:bodyStyle>
      <a:lvl1pPr marL="457200" indent="-274320" algn="l" defTabSz="449263" rtl="0" eaLnBrk="1" fontAlgn="base" hangingPunct="1">
        <a:lnSpc>
          <a:spcPct val="117000"/>
        </a:lnSpc>
        <a:spcBef>
          <a:spcPct val="0"/>
        </a:spcBef>
        <a:spcAft>
          <a:spcPts val="1413"/>
        </a:spcAft>
        <a:buClr>
          <a:srgbClr val="820000"/>
        </a:buClr>
        <a:buSzPct val="100000"/>
        <a:buFont typeface="Wingdings" pitchFamily="2" charset="2"/>
        <a:buChar char="§"/>
        <a:defRPr sz="3200">
          <a:solidFill>
            <a:srgbClr val="000000"/>
          </a:solidFill>
          <a:latin typeface="Tahoma" pitchFamily="34" charset="0"/>
          <a:ea typeface="Tahoma" pitchFamily="34" charset="0"/>
          <a:cs typeface="Tahoma" pitchFamily="34" charset="0"/>
        </a:defRPr>
      </a:lvl1pPr>
      <a:lvl2pPr marL="914400" indent="-274320" algn="l" defTabSz="449263" rtl="0" eaLnBrk="1" fontAlgn="base" hangingPunct="1">
        <a:lnSpc>
          <a:spcPct val="117000"/>
        </a:lnSpc>
        <a:spcBef>
          <a:spcPct val="0"/>
        </a:spcBef>
        <a:spcAft>
          <a:spcPts val="1138"/>
        </a:spcAft>
        <a:buClr>
          <a:srgbClr val="820000"/>
        </a:buClr>
        <a:buSzPct val="100000"/>
        <a:buFont typeface="Verdana" pitchFamily="34" charset="0"/>
        <a:buChar char="»"/>
        <a:defRPr sz="2800">
          <a:solidFill>
            <a:srgbClr val="000000"/>
          </a:solidFill>
          <a:latin typeface="Tahoma" pitchFamily="34" charset="0"/>
          <a:ea typeface="Tahoma" pitchFamily="34" charset="0"/>
          <a:cs typeface="Tahoma" pitchFamily="34" charset="0"/>
        </a:defRPr>
      </a:lvl2pPr>
      <a:lvl3pPr marL="1257300" indent="-274320" algn="l" defTabSz="449263" rtl="0" eaLnBrk="1" fontAlgn="base" hangingPunct="1">
        <a:lnSpc>
          <a:spcPct val="117000"/>
        </a:lnSpc>
        <a:spcBef>
          <a:spcPct val="0"/>
        </a:spcBef>
        <a:spcAft>
          <a:spcPts val="850"/>
        </a:spcAft>
        <a:buClr>
          <a:srgbClr val="820000"/>
        </a:buClr>
        <a:buSzPct val="100000"/>
        <a:buFont typeface="Wingdings" pitchFamily="2" charset="2"/>
        <a:buChar char="§"/>
        <a:defRPr sz="2400">
          <a:solidFill>
            <a:srgbClr val="000000"/>
          </a:solidFill>
          <a:latin typeface="Tahoma" pitchFamily="34" charset="0"/>
          <a:ea typeface="Tahoma" pitchFamily="34" charset="0"/>
          <a:cs typeface="Tahoma" pitchFamily="34" charset="0"/>
        </a:defRPr>
      </a:lvl3pPr>
      <a:lvl4pPr marL="1714500" indent="-342900" algn="l" defTabSz="449263" rtl="0" eaLnBrk="1" fontAlgn="base" hangingPunct="1">
        <a:lnSpc>
          <a:spcPct val="117000"/>
        </a:lnSpc>
        <a:spcBef>
          <a:spcPct val="0"/>
        </a:spcBef>
        <a:spcAft>
          <a:spcPts val="575"/>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4pPr>
      <a:lvl5pPr marL="2171700" indent="-342900" algn="l" defTabSz="449263" rtl="0" eaLnBrk="1" fontAlgn="base" hangingPunct="1">
        <a:lnSpc>
          <a:spcPct val="117000"/>
        </a:lnSpc>
        <a:spcBef>
          <a:spcPct val="0"/>
        </a:spcBef>
        <a:spcAft>
          <a:spcPts val="288"/>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5pPr>
      <a:lvl6pPr marL="25146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2" name="Rectangle 8"/>
          <p:cNvSpPr>
            <a:spLocks noGrp="1" noChangeArrowheads="1"/>
          </p:cNvSpPr>
          <p:nvPr>
            <p:ph type="title"/>
          </p:nvPr>
        </p:nvSpPr>
        <p:spPr bwMode="auto">
          <a:xfrm>
            <a:off x="1230312" y="538162"/>
            <a:ext cx="7772401"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dirty="0" smtClean="0"/>
              <a:t>Click to edit the title text format</a:t>
            </a:r>
          </a:p>
        </p:txBody>
      </p:sp>
      <p:sp>
        <p:nvSpPr>
          <p:cNvPr id="1033" name="Rectangle 9"/>
          <p:cNvSpPr>
            <a:spLocks noGrp="1" noChangeArrowheads="1"/>
          </p:cNvSpPr>
          <p:nvPr>
            <p:ph type="body" idx="1"/>
          </p:nvPr>
        </p:nvSpPr>
        <p:spPr bwMode="auto">
          <a:xfrm>
            <a:off x="503238" y="1874837"/>
            <a:ext cx="9069387" cy="502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smtClean="0"/>
              <a:t>Click to edit the outline text format</a:t>
            </a:r>
          </a:p>
          <a:p>
            <a:pPr lvl="1"/>
            <a:r>
              <a:rPr lang="en-US" dirty="0" smtClean="0"/>
              <a:t>Second Outline Level</a:t>
            </a:r>
          </a:p>
          <a:p>
            <a:pPr lvl="2"/>
            <a:r>
              <a:rPr lang="en-US" dirty="0" smtClean="0"/>
              <a:t>Third Outline Level</a:t>
            </a:r>
          </a:p>
          <a:p>
            <a:pPr lvl="3"/>
            <a:r>
              <a:rPr lang="en-US" dirty="0" smtClean="0"/>
              <a:t>Fourth Outline Level</a:t>
            </a:r>
          </a:p>
          <a:p>
            <a:pPr lvl="4"/>
            <a:r>
              <a:rPr lang="en-US" dirty="0" smtClean="0"/>
              <a:t>Fifth Outline Level</a:t>
            </a:r>
          </a:p>
          <a:p>
            <a:pPr lvl="4"/>
            <a:r>
              <a:rPr lang="en-US" dirty="0" smtClean="0"/>
              <a:t>Sixth Outline Level</a:t>
            </a:r>
          </a:p>
          <a:p>
            <a:pPr lvl="4"/>
            <a:r>
              <a:rPr lang="en-US" dirty="0" smtClean="0"/>
              <a:t>Seventh Outline Level</a:t>
            </a:r>
          </a:p>
          <a:p>
            <a:pPr lvl="4"/>
            <a:r>
              <a:rPr lang="en-US" dirty="0" smtClean="0"/>
              <a:t>Eighth Outline Level</a:t>
            </a:r>
          </a:p>
          <a:p>
            <a:pPr lvl="4"/>
            <a:r>
              <a:rPr lang="en-US" dirty="0" smtClean="0"/>
              <a:t>Ninth Outline Level</a:t>
            </a:r>
          </a:p>
        </p:txBody>
      </p:sp>
      <p:sp>
        <p:nvSpPr>
          <p:cNvPr id="9" name="Rectangle 8"/>
          <p:cNvSpPr/>
          <p:nvPr userDrawn="1"/>
        </p:nvSpPr>
        <p:spPr bwMode="auto">
          <a:xfrm>
            <a:off x="0" y="1"/>
            <a:ext cx="5802312" cy="443108"/>
          </a:xfrm>
          <a:prstGeom prst="rect">
            <a:avLst/>
          </a:prstGeom>
          <a:solidFill>
            <a:srgbClr val="E3DE00">
              <a:alpha val="50196"/>
            </a:srgb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200" b="0" i="0" u="none" strike="noStrike" cap="none" normalizeH="0" baseline="0" dirty="0" smtClean="0">
                <a:ln>
                  <a:noFill/>
                </a:ln>
                <a:effectLst/>
                <a:latin typeface="Bitstream Vera Serif" pitchFamily="16" charset="0"/>
              </a:rPr>
              <a:t>       </a:t>
            </a:r>
            <a:r>
              <a:rPr kumimoji="0" lang="en-US" sz="2200" b="1" i="0" u="none" strike="noStrike" cap="none" normalizeH="0" baseline="0" dirty="0" smtClean="0">
                <a:ln>
                  <a:noFill/>
                </a:ln>
                <a:effectLst/>
                <a:latin typeface="Georgia" panose="02040502050405020303" pitchFamily="18" charset="0"/>
                <a:cs typeface="Cordia New" pitchFamily="34" charset="-34"/>
              </a:rPr>
              <a:t>Wentworth Institute of Technology</a:t>
            </a:r>
          </a:p>
        </p:txBody>
      </p:sp>
      <p:pic>
        <p:nvPicPr>
          <p:cNvPr id="10" name="Picture 9"/>
          <p:cNvPicPr>
            <a:picLocks noChangeAspect="1"/>
          </p:cNvPicPr>
          <p:nvPr userDrawn="1"/>
        </p:nvPicPr>
        <p:blipFill>
          <a:blip r:embed="rId4" cstate="print">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134447" y="790"/>
            <a:ext cx="362384" cy="434340"/>
          </a:xfrm>
          <a:prstGeom prst="rect">
            <a:avLst/>
          </a:prstGeom>
        </p:spPr>
      </p:pic>
      <p:sp>
        <p:nvSpPr>
          <p:cNvPr id="11" name="Parallelogram 10"/>
          <p:cNvSpPr/>
          <p:nvPr userDrawn="1"/>
        </p:nvSpPr>
        <p:spPr bwMode="auto">
          <a:xfrm rot="5400000">
            <a:off x="5687695" y="114619"/>
            <a:ext cx="604836" cy="375603"/>
          </a:xfrm>
          <a:prstGeom prst="parallelogram">
            <a:avLst>
              <a:gd name="adj" fmla="val 43422"/>
            </a:avLst>
          </a:prstGeom>
          <a:solidFill>
            <a:srgbClr val="928F00">
              <a:alpha val="7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effectLst/>
              <a:latin typeface="Bitstream Vera Serif" pitchFamily="16" charset="0"/>
            </a:endParaRPr>
          </a:p>
        </p:txBody>
      </p:sp>
      <p:sp>
        <p:nvSpPr>
          <p:cNvPr id="12" name="Rectangle 11"/>
          <p:cNvSpPr/>
          <p:nvPr userDrawn="1"/>
        </p:nvSpPr>
        <p:spPr bwMode="auto">
          <a:xfrm>
            <a:off x="6177917" y="163831"/>
            <a:ext cx="3902708" cy="441008"/>
          </a:xfrm>
          <a:prstGeom prst="rect">
            <a:avLst/>
          </a:prstGeom>
          <a:solidFill>
            <a:schemeClr val="tx1"/>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kumimoji="0" lang="en-US" sz="2000" b="1" i="0" u="none" strike="noStrike" cap="none" normalizeH="0" baseline="0" dirty="0" smtClean="0">
                <a:ln>
                  <a:noFill/>
                </a:ln>
                <a:solidFill>
                  <a:schemeClr val="bg1"/>
                </a:solidFill>
                <a:effectLst/>
                <a:latin typeface="Georgia" panose="02040502050405020303" pitchFamily="18" charset="0"/>
                <a:cs typeface="Cordia New" pitchFamily="34" charset="-34"/>
              </a:rPr>
              <a:t>Engineering &amp; Technology</a:t>
            </a:r>
          </a:p>
        </p:txBody>
      </p:sp>
    </p:spTree>
    <p:extLst>
      <p:ext uri="{BB962C8B-B14F-4D97-AF65-F5344CB8AC3E}">
        <p14:creationId xmlns:p14="http://schemas.microsoft.com/office/powerpoint/2010/main" val="3515345073"/>
      </p:ext>
    </p:extLst>
  </p:cSld>
  <p:clrMap bg1="lt1" tx1="dk1" bg2="lt2" tx2="dk2" accent1="accent1" accent2="accent2" accent3="accent3" accent4="accent4" accent5="accent5" accent6="accent6" hlink="hlink" folHlink="folHlink"/>
  <p:sldLayoutIdLst>
    <p:sldLayoutId id="2147483652" r:id="rId1"/>
    <p:sldLayoutId id="2147483654" r:id="rId2"/>
  </p:sldLayoutIdLst>
  <p:timing>
    <p:tnLst>
      <p:par>
        <p:cTn id="1" dur="indefinite" restart="never" nodeType="tmRoot"/>
      </p:par>
    </p:tnLst>
  </p:timing>
  <p:hf sldNum="0" hdr="0" ftr="0"/>
  <p:txStyles>
    <p:titleStyle>
      <a:lvl1pPr algn="ctr" defTabSz="449263" rtl="0" eaLnBrk="1" fontAlgn="base" hangingPunct="1">
        <a:lnSpc>
          <a:spcPct val="117000"/>
        </a:lnSpc>
        <a:spcBef>
          <a:spcPct val="0"/>
        </a:spcBef>
        <a:spcAft>
          <a:spcPct val="0"/>
        </a:spcAft>
        <a:buClr>
          <a:srgbClr val="000000"/>
        </a:buClr>
        <a:buSzPct val="100000"/>
        <a:buFont typeface="Times New Roman" pitchFamily="16" charset="0"/>
        <a:defRPr sz="3600">
          <a:solidFill>
            <a:srgbClr val="820000"/>
          </a:solidFill>
          <a:latin typeface="Tahoma" pitchFamily="34" charset="0"/>
          <a:ea typeface="Tahoma" pitchFamily="34" charset="0"/>
          <a:cs typeface="Tahoma" pitchFamily="34" charset="0"/>
        </a:defRPr>
      </a:lvl1pPr>
      <a:lvl2pPr marL="742950" indent="-28575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2pPr>
      <a:lvl3pPr marL="1143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3pPr>
      <a:lvl4pPr marL="1600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4pPr>
      <a:lvl5pPr marL="20574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5pPr>
      <a:lvl6pPr marL="25146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6pPr>
      <a:lvl7pPr marL="29718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7pPr>
      <a:lvl8pPr marL="34290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8pPr>
      <a:lvl9pPr marL="3886200" indent="-228600" algn="ctr" defTabSz="449263" rtl="0" eaLnBrk="1" fontAlgn="base" hangingPunct="1">
        <a:lnSpc>
          <a:spcPct val="117000"/>
        </a:lnSpc>
        <a:spcBef>
          <a:spcPct val="0"/>
        </a:spcBef>
        <a:spcAft>
          <a:spcPct val="0"/>
        </a:spcAft>
        <a:buClr>
          <a:srgbClr val="000000"/>
        </a:buClr>
        <a:buSzPct val="100000"/>
        <a:buFont typeface="Times New Roman" pitchFamily="16" charset="0"/>
        <a:defRPr sz="4400">
          <a:solidFill>
            <a:srgbClr val="000000"/>
          </a:solidFill>
          <a:latin typeface="Comic Sans MS" charset="0"/>
          <a:ea typeface="msmincho" charset="0"/>
          <a:cs typeface="msmincho" charset="0"/>
        </a:defRPr>
      </a:lvl9pPr>
    </p:titleStyle>
    <p:bodyStyle>
      <a:lvl1pPr marL="457200" indent="-274320" algn="l" defTabSz="449263" rtl="0" eaLnBrk="1" fontAlgn="base" hangingPunct="1">
        <a:lnSpc>
          <a:spcPct val="117000"/>
        </a:lnSpc>
        <a:spcBef>
          <a:spcPct val="0"/>
        </a:spcBef>
        <a:spcAft>
          <a:spcPts val="1413"/>
        </a:spcAft>
        <a:buClr>
          <a:srgbClr val="820000"/>
        </a:buClr>
        <a:buSzPct val="100000"/>
        <a:buFont typeface="Wingdings" pitchFamily="2" charset="2"/>
        <a:buChar char="§"/>
        <a:defRPr sz="3200">
          <a:solidFill>
            <a:srgbClr val="000000"/>
          </a:solidFill>
          <a:latin typeface="Tahoma" pitchFamily="34" charset="0"/>
          <a:ea typeface="Tahoma" pitchFamily="34" charset="0"/>
          <a:cs typeface="Tahoma" pitchFamily="34" charset="0"/>
        </a:defRPr>
      </a:lvl1pPr>
      <a:lvl2pPr marL="914400" indent="-274320" algn="l" defTabSz="449263" rtl="0" eaLnBrk="1" fontAlgn="base" hangingPunct="1">
        <a:lnSpc>
          <a:spcPct val="117000"/>
        </a:lnSpc>
        <a:spcBef>
          <a:spcPct val="0"/>
        </a:spcBef>
        <a:spcAft>
          <a:spcPts val="1138"/>
        </a:spcAft>
        <a:buClr>
          <a:srgbClr val="820000"/>
        </a:buClr>
        <a:buSzPct val="100000"/>
        <a:buFont typeface="Verdana" pitchFamily="34" charset="0"/>
        <a:buChar char="»"/>
        <a:defRPr sz="2800">
          <a:solidFill>
            <a:srgbClr val="000000"/>
          </a:solidFill>
          <a:latin typeface="Tahoma" pitchFamily="34" charset="0"/>
          <a:ea typeface="Tahoma" pitchFamily="34" charset="0"/>
          <a:cs typeface="Tahoma" pitchFamily="34" charset="0"/>
        </a:defRPr>
      </a:lvl2pPr>
      <a:lvl3pPr marL="1257300" indent="-274320" algn="l" defTabSz="449263" rtl="0" eaLnBrk="1" fontAlgn="base" hangingPunct="1">
        <a:lnSpc>
          <a:spcPct val="117000"/>
        </a:lnSpc>
        <a:spcBef>
          <a:spcPct val="0"/>
        </a:spcBef>
        <a:spcAft>
          <a:spcPts val="850"/>
        </a:spcAft>
        <a:buClr>
          <a:srgbClr val="820000"/>
        </a:buClr>
        <a:buSzPct val="100000"/>
        <a:buFont typeface="Wingdings" pitchFamily="2" charset="2"/>
        <a:buChar char="§"/>
        <a:defRPr sz="2400">
          <a:solidFill>
            <a:srgbClr val="000000"/>
          </a:solidFill>
          <a:latin typeface="Tahoma" pitchFamily="34" charset="0"/>
          <a:ea typeface="Tahoma" pitchFamily="34" charset="0"/>
          <a:cs typeface="Tahoma" pitchFamily="34" charset="0"/>
        </a:defRPr>
      </a:lvl3pPr>
      <a:lvl4pPr marL="1714500" indent="-342900" algn="l" defTabSz="449263" rtl="0" eaLnBrk="1" fontAlgn="base" hangingPunct="1">
        <a:lnSpc>
          <a:spcPct val="117000"/>
        </a:lnSpc>
        <a:spcBef>
          <a:spcPct val="0"/>
        </a:spcBef>
        <a:spcAft>
          <a:spcPts val="575"/>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4pPr>
      <a:lvl5pPr marL="2171700" indent="-342900" algn="l" defTabSz="449263" rtl="0" eaLnBrk="1" fontAlgn="base" hangingPunct="1">
        <a:lnSpc>
          <a:spcPct val="117000"/>
        </a:lnSpc>
        <a:spcBef>
          <a:spcPct val="0"/>
        </a:spcBef>
        <a:spcAft>
          <a:spcPts val="288"/>
        </a:spcAft>
        <a:buClr>
          <a:srgbClr val="820000"/>
        </a:buClr>
        <a:buSzPct val="100000"/>
        <a:buFont typeface="Wingdings" pitchFamily="2" charset="2"/>
        <a:buChar char="§"/>
        <a:defRPr sz="2000">
          <a:solidFill>
            <a:srgbClr val="000000"/>
          </a:solidFill>
          <a:latin typeface="Tahoma" pitchFamily="34" charset="0"/>
          <a:ea typeface="Tahoma" pitchFamily="34" charset="0"/>
          <a:cs typeface="Tahoma" pitchFamily="34" charset="0"/>
        </a:defRPr>
      </a:lvl5pPr>
      <a:lvl6pPr marL="25146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49263" rtl="0" eaLnBrk="1" fontAlgn="base" hangingPunct="1">
        <a:lnSpc>
          <a:spcPct val="11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WIT COMP1000</a:t>
            </a:r>
            <a:endParaRPr lang="en-US" dirty="0"/>
          </a:p>
        </p:txBody>
      </p:sp>
      <p:sp>
        <p:nvSpPr>
          <p:cNvPr id="5" name="Subtitle 4"/>
          <p:cNvSpPr>
            <a:spLocks noGrp="1"/>
          </p:cNvSpPr>
          <p:nvPr>
            <p:ph type="subTitle" idx="1"/>
          </p:nvPr>
        </p:nvSpPr>
        <p:spPr/>
        <p:txBody>
          <a:bodyPr/>
          <a:lstStyle/>
          <a:p>
            <a:r>
              <a:rPr lang="en-US" dirty="0" smtClean="0"/>
              <a:t>File Input and Output</a:t>
            </a:r>
            <a:endParaRPr lang="en-US" dirty="0"/>
          </a:p>
        </p:txBody>
      </p:sp>
    </p:spTree>
    <p:extLst>
      <p:ext uri="{BB962C8B-B14F-4D97-AF65-F5344CB8AC3E}">
        <p14:creationId xmlns:p14="http://schemas.microsoft.com/office/powerpoint/2010/main" val="9965661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Paths</a:t>
            </a:r>
            <a:endParaRPr lang="en-US" dirty="0"/>
          </a:p>
        </p:txBody>
      </p:sp>
      <p:sp>
        <p:nvSpPr>
          <p:cNvPr id="3" name="Text Placeholder 2"/>
          <p:cNvSpPr>
            <a:spLocks noGrp="1"/>
          </p:cNvSpPr>
          <p:nvPr>
            <p:ph type="body" sz="quarter" idx="10"/>
          </p:nvPr>
        </p:nvSpPr>
        <p:spPr>
          <a:xfrm>
            <a:off x="487167" y="1417637"/>
            <a:ext cx="9143999" cy="5334000"/>
          </a:xfrm>
        </p:spPr>
        <p:txBody>
          <a:bodyPr/>
          <a:lstStyle/>
          <a:p>
            <a:pPr>
              <a:lnSpc>
                <a:spcPct val="100000"/>
              </a:lnSpc>
            </a:pPr>
            <a:r>
              <a:rPr lang="en-US" sz="2400" dirty="0" smtClean="0"/>
              <a:t>The argument you use when creating the File object is a path to where that file lives on your computer</a:t>
            </a:r>
          </a:p>
          <a:p>
            <a:pPr>
              <a:lnSpc>
                <a:spcPct val="100000"/>
              </a:lnSpc>
            </a:pPr>
            <a:r>
              <a:rPr lang="en-US" sz="2400" dirty="0" smtClean="0"/>
              <a:t>Opening a file that is not in the main project directory requires you to specify the path to the file, including the name of the file</a:t>
            </a:r>
          </a:p>
          <a:p>
            <a:pPr>
              <a:lnSpc>
                <a:spcPct val="100000"/>
              </a:lnSpc>
            </a:pPr>
            <a:r>
              <a:rPr lang="en-US" sz="2400" dirty="0" smtClean="0"/>
              <a:t>For example, assuming that you put your Eclipse workspace in the default location, you would use something like this to open a file named </a:t>
            </a:r>
            <a:r>
              <a:rPr lang="en-US" sz="2400" dirty="0" smtClean="0">
                <a:latin typeface="Consolas" panose="020B0609020204030204" pitchFamily="49" charset="0"/>
                <a:cs typeface="Consolas" panose="020B0609020204030204" pitchFamily="49" charset="0"/>
              </a:rPr>
              <a:t>test.txt</a:t>
            </a:r>
            <a:r>
              <a:rPr lang="en-US" sz="2400" dirty="0" smtClean="0"/>
              <a:t> on your Desktop:</a:t>
            </a:r>
          </a:p>
          <a:p>
            <a:pPr>
              <a:lnSpc>
                <a:spcPct val="100000"/>
              </a:lnSpc>
            </a:pPr>
            <a:endParaRPr lang="en-US" sz="2400" dirty="0"/>
          </a:p>
          <a:p>
            <a:pPr>
              <a:lnSpc>
                <a:spcPct val="100000"/>
              </a:lnSpc>
            </a:pPr>
            <a:r>
              <a:rPr lang="en-US" sz="2400" dirty="0" smtClean="0"/>
              <a:t>The "</a:t>
            </a:r>
            <a:r>
              <a:rPr lang="en-US" sz="2400" dirty="0" smtClean="0">
                <a:latin typeface="Consolas" panose="020B0609020204030204" pitchFamily="49" charset="0"/>
                <a:cs typeface="Consolas" panose="020B0609020204030204" pitchFamily="49" charset="0"/>
              </a:rPr>
              <a:t>..</a:t>
            </a:r>
            <a:r>
              <a:rPr lang="en-US" sz="2400" dirty="0" smtClean="0"/>
              <a:t>" values mean to go "up" directories towards the </a:t>
            </a:r>
            <a:r>
              <a:rPr lang="en-US" sz="2400" dirty="0" smtClean="0">
                <a:latin typeface="Consolas" panose="020B0609020204030204" pitchFamily="49" charset="0"/>
                <a:cs typeface="Consolas" panose="020B0609020204030204" pitchFamily="49" charset="0"/>
              </a:rPr>
              <a:t>C:\</a:t>
            </a:r>
            <a:r>
              <a:rPr lang="en-US" sz="2400" dirty="0" smtClean="0"/>
              <a:t> directory in Windows or the root (</a:t>
            </a:r>
            <a:r>
              <a:rPr lang="en-US" sz="2400" dirty="0" smtClean="0">
                <a:latin typeface="Consolas" panose="020B0609020204030204" pitchFamily="49" charset="0"/>
                <a:cs typeface="Consolas" panose="020B0609020204030204" pitchFamily="49" charset="0"/>
              </a:rPr>
              <a:t>/</a:t>
            </a:r>
            <a:r>
              <a:rPr lang="en-US" sz="2400" dirty="0" smtClean="0"/>
              <a:t>) directory in Linux/OS X</a:t>
            </a:r>
          </a:p>
          <a:p>
            <a:pPr>
              <a:lnSpc>
                <a:spcPct val="100000"/>
              </a:lnSpc>
            </a:pPr>
            <a:r>
              <a:rPr lang="en-US" sz="2400" dirty="0" smtClean="0"/>
              <a:t>So, from the Eclipse project directory, go up to the main Eclipse workspace directory, then up to your main user directory, and then down into the </a:t>
            </a:r>
            <a:r>
              <a:rPr lang="en-US" sz="2400" dirty="0" smtClean="0">
                <a:latin typeface="Consolas" panose="020B0609020204030204" pitchFamily="49" charset="0"/>
                <a:cs typeface="Consolas" panose="020B0609020204030204" pitchFamily="49" charset="0"/>
              </a:rPr>
              <a:t>Desktop</a:t>
            </a:r>
            <a:r>
              <a:rPr lang="en-US" sz="2400" dirty="0" smtClean="0"/>
              <a:t> directory</a:t>
            </a:r>
          </a:p>
          <a:p>
            <a:pPr>
              <a:lnSpc>
                <a:spcPct val="100000"/>
              </a:lnSpc>
            </a:pPr>
            <a:endParaRPr lang="en-US" sz="2400" dirty="0"/>
          </a:p>
        </p:txBody>
      </p:sp>
      <p:sp>
        <p:nvSpPr>
          <p:cNvPr id="4" name="Rectangle 3"/>
          <p:cNvSpPr/>
          <p:nvPr/>
        </p:nvSpPr>
        <p:spPr>
          <a:xfrm>
            <a:off x="1230312" y="4465637"/>
            <a:ext cx="7661072" cy="487506"/>
          </a:xfrm>
          <a:prstGeom prst="rect">
            <a:avLst/>
          </a:prstGeom>
        </p:spPr>
        <p:txBody>
          <a:bodyPr wrap="none">
            <a:spAutoFit/>
          </a:bodyPr>
          <a:lstStyle/>
          <a:p>
            <a:pPr lvl="0">
              <a:lnSpc>
                <a:spcPct val="107000"/>
              </a:lnSpc>
              <a:spcBef>
                <a:spcPts val="0"/>
              </a:spcBef>
              <a:spcAft>
                <a:spcPts val="0"/>
              </a:spcAft>
            </a:pPr>
            <a:r>
              <a:rPr lang="en-US" dirty="0">
                <a:solidFill>
                  <a:srgbClr val="000000"/>
                </a:solidFill>
                <a:latin typeface="Consolas" panose="020B0609020204030204" pitchFamily="49" charset="0"/>
                <a:ea typeface="Calibri" panose="020F0502020204030204" pitchFamily="34" charset="0"/>
                <a:cs typeface="Times New Roman" panose="02020603050405020304" pitchFamily="18" charset="0"/>
              </a:rPr>
              <a:t>File </a:t>
            </a:r>
            <a:r>
              <a:rPr lang="en-US" dirty="0">
                <a:solidFill>
                  <a:srgbClr val="6A3E3E"/>
                </a:solidFill>
                <a:latin typeface="Consolas" panose="020B0609020204030204" pitchFamily="49" charset="0"/>
                <a:ea typeface="Calibri" panose="020F0502020204030204" pitchFamily="34" charset="0"/>
                <a:cs typeface="Times New Roman" panose="02020603050405020304" pitchFamily="18" charset="0"/>
              </a:rPr>
              <a:t>f</a:t>
            </a:r>
            <a:r>
              <a:rPr lang="en-US"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"../../Desktop/test.txt</a:t>
            </a:r>
            <a:r>
              <a:rPr lang="en-US"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73876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from a File</a:t>
            </a:r>
            <a:endParaRPr lang="en-US" dirty="0"/>
          </a:p>
        </p:txBody>
      </p:sp>
      <p:sp>
        <p:nvSpPr>
          <p:cNvPr id="3" name="Text Placeholder 2"/>
          <p:cNvSpPr>
            <a:spLocks noGrp="1"/>
          </p:cNvSpPr>
          <p:nvPr>
            <p:ph type="body" sz="quarter" idx="10"/>
          </p:nvPr>
        </p:nvSpPr>
        <p:spPr>
          <a:xfrm>
            <a:off x="487167" y="1417637"/>
            <a:ext cx="9353745" cy="5334000"/>
          </a:xfrm>
        </p:spPr>
        <p:txBody>
          <a:bodyPr/>
          <a:lstStyle/>
          <a:p>
            <a:pPr>
              <a:lnSpc>
                <a:spcPct val="110000"/>
              </a:lnSpc>
            </a:pPr>
            <a:r>
              <a:rPr lang="en-US" dirty="0" smtClean="0"/>
              <a:t>Once the file is opened via a </a:t>
            </a:r>
            <a:r>
              <a:rPr lang="en-US" dirty="0" smtClean="0">
                <a:latin typeface="Consolas" panose="020B0609020204030204" pitchFamily="49" charset="0"/>
                <a:cs typeface="Consolas" panose="020B0609020204030204" pitchFamily="49" charset="0"/>
              </a:rPr>
              <a:t>Scanner</a:t>
            </a:r>
            <a:r>
              <a:rPr lang="en-US" dirty="0" smtClean="0"/>
              <a:t> object, read from it the same way that you do with any </a:t>
            </a:r>
            <a:r>
              <a:rPr lang="en-US" dirty="0" smtClean="0">
                <a:latin typeface="Consolas" panose="020B0609020204030204" pitchFamily="49" charset="0"/>
                <a:cs typeface="Consolas" panose="020B0609020204030204" pitchFamily="49" charset="0"/>
              </a:rPr>
              <a:t>Scanner</a:t>
            </a:r>
          </a:p>
          <a:p>
            <a:pPr lvl="1">
              <a:lnSpc>
                <a:spcPct val="110000"/>
              </a:lnSpc>
            </a:pPr>
            <a:r>
              <a:rPr lang="en-US" dirty="0" smtClean="0"/>
              <a:t>Using the </a:t>
            </a:r>
            <a:r>
              <a:rPr lang="en-US" dirty="0" err="1" smtClean="0">
                <a:latin typeface="Consolas" panose="020B0609020204030204" pitchFamily="49" charset="0"/>
                <a:cs typeface="Consolas" panose="020B0609020204030204" pitchFamily="49" charset="0"/>
              </a:rPr>
              <a:t>nextInt</a:t>
            </a:r>
            <a:r>
              <a:rPr lang="en-US" dirty="0" smtClean="0">
                <a:latin typeface="Consolas" panose="020B0609020204030204" pitchFamily="49" charset="0"/>
                <a:cs typeface="Consolas" panose="020B0609020204030204" pitchFamily="49" charset="0"/>
              </a:rPr>
              <a:t>()</a:t>
            </a:r>
            <a:r>
              <a:rPr lang="en-US" dirty="0" smtClean="0"/>
              <a:t>, </a:t>
            </a:r>
            <a:r>
              <a:rPr lang="en-US" dirty="0" err="1" smtClean="0">
                <a:latin typeface="Consolas" panose="020B0609020204030204" pitchFamily="49" charset="0"/>
                <a:cs typeface="Consolas" panose="020B0609020204030204" pitchFamily="49" charset="0"/>
              </a:rPr>
              <a:t>nextDouble</a:t>
            </a:r>
            <a:r>
              <a:rPr lang="en-US" dirty="0" smtClean="0">
                <a:latin typeface="Consolas" panose="020B0609020204030204" pitchFamily="49" charset="0"/>
                <a:cs typeface="Consolas" panose="020B0609020204030204" pitchFamily="49" charset="0"/>
              </a:rPr>
              <a:t>()</a:t>
            </a:r>
            <a:r>
              <a:rPr lang="en-US" dirty="0" smtClean="0"/>
              <a:t>, </a:t>
            </a:r>
            <a:r>
              <a:rPr lang="en-US" dirty="0" err="1" smtClean="0">
                <a:latin typeface="Consolas" panose="020B0609020204030204" pitchFamily="49" charset="0"/>
                <a:cs typeface="Consolas" panose="020B0609020204030204" pitchFamily="49" charset="0"/>
              </a:rPr>
              <a:t>nextLine</a:t>
            </a:r>
            <a:r>
              <a:rPr lang="en-US" dirty="0" smtClean="0">
                <a:latin typeface="Consolas" panose="020B0609020204030204" pitchFamily="49" charset="0"/>
                <a:cs typeface="Consolas" panose="020B0609020204030204" pitchFamily="49" charset="0"/>
              </a:rPr>
              <a:t>()</a:t>
            </a:r>
            <a:r>
              <a:rPr lang="en-US" dirty="0" smtClean="0"/>
              <a:t>, and </a:t>
            </a:r>
            <a:r>
              <a:rPr lang="en-US" dirty="0" smtClean="0">
                <a:latin typeface="Consolas" panose="020B0609020204030204" pitchFamily="49" charset="0"/>
                <a:cs typeface="Consolas" panose="020B0609020204030204" pitchFamily="49" charset="0"/>
              </a:rPr>
              <a:t>next()</a:t>
            </a:r>
            <a:r>
              <a:rPr lang="en-US" dirty="0" smtClean="0"/>
              <a:t> methods</a:t>
            </a:r>
          </a:p>
          <a:p>
            <a:pPr>
              <a:lnSpc>
                <a:spcPct val="110000"/>
              </a:lnSpc>
            </a:pPr>
            <a:r>
              <a:rPr lang="en-US" dirty="0" smtClean="0"/>
              <a:t>You will still need to catch </a:t>
            </a:r>
            <a:r>
              <a:rPr lang="en-US" dirty="0" err="1" smtClean="0">
                <a:latin typeface="Consolas" panose="020B0609020204030204" pitchFamily="49" charset="0"/>
                <a:cs typeface="Consolas" panose="020B0609020204030204" pitchFamily="49" charset="0"/>
              </a:rPr>
              <a:t>InputMismatchException</a:t>
            </a:r>
            <a:r>
              <a:rPr lang="en-US" dirty="0" smtClean="0"/>
              <a:t> when calling </a:t>
            </a:r>
            <a:r>
              <a:rPr lang="en-US" dirty="0" err="1" smtClean="0">
                <a:latin typeface="Consolas" panose="020B0609020204030204" pitchFamily="49" charset="0"/>
                <a:cs typeface="Consolas" panose="020B0609020204030204" pitchFamily="49" charset="0"/>
              </a:rPr>
              <a:t>nextInt</a:t>
            </a:r>
            <a:r>
              <a:rPr lang="en-US" dirty="0" smtClean="0">
                <a:latin typeface="Consolas" panose="020B0609020204030204" pitchFamily="49" charset="0"/>
                <a:cs typeface="Consolas" panose="020B0609020204030204" pitchFamily="49" charset="0"/>
              </a:rPr>
              <a:t>()</a:t>
            </a:r>
            <a:r>
              <a:rPr lang="en-US" dirty="0" smtClean="0"/>
              <a:t> and </a:t>
            </a:r>
            <a:r>
              <a:rPr lang="en-US" dirty="0" err="1" smtClean="0">
                <a:latin typeface="Consolas" panose="020B0609020204030204" pitchFamily="49" charset="0"/>
                <a:cs typeface="Consolas" panose="020B0609020204030204" pitchFamily="49" charset="0"/>
              </a:rPr>
              <a:t>nextDouble</a:t>
            </a:r>
            <a:r>
              <a:rPr lang="en-US" dirty="0" smtClean="0">
                <a:latin typeface="Consolas" panose="020B0609020204030204" pitchFamily="49" charset="0"/>
                <a:cs typeface="Consolas" panose="020B0609020204030204" pitchFamily="49" charset="0"/>
              </a:rPr>
              <a:t>()</a:t>
            </a:r>
          </a:p>
          <a:p>
            <a:pPr>
              <a:lnSpc>
                <a:spcPct val="110000"/>
              </a:lnSpc>
            </a:pPr>
            <a:r>
              <a:rPr lang="en-US" dirty="0" smtClean="0"/>
              <a:t>The </a:t>
            </a:r>
            <a:r>
              <a:rPr lang="en-US"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 </a:t>
            </a:r>
            <a:r>
              <a:rPr lang="en-US" dirty="0" smtClean="0"/>
              <a:t>block will automatically close the file at the end of the block (before catching exceptions)</a:t>
            </a:r>
            <a:endParaRPr lang="en-US" dirty="0"/>
          </a:p>
        </p:txBody>
      </p:sp>
    </p:spTree>
    <p:extLst>
      <p:ext uri="{BB962C8B-B14F-4D97-AF65-F5344CB8AC3E}">
        <p14:creationId xmlns:p14="http://schemas.microsoft.com/office/powerpoint/2010/main" val="1558832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File Reading</a:t>
            </a:r>
            <a:endParaRPr lang="en-US" dirty="0"/>
          </a:p>
        </p:txBody>
      </p:sp>
      <p:sp>
        <p:nvSpPr>
          <p:cNvPr id="3" name="Rectangle 2"/>
          <p:cNvSpPr/>
          <p:nvPr/>
        </p:nvSpPr>
        <p:spPr>
          <a:xfrm>
            <a:off x="1456531" y="1646237"/>
            <a:ext cx="7319962" cy="4538358"/>
          </a:xfrm>
          <a:prstGeom prst="rect">
            <a:avLst/>
          </a:prstGeom>
        </p:spPr>
        <p:txBody>
          <a:bodyPr wrap="square">
            <a:spAutoFit/>
          </a:bodyPr>
          <a:lstStyle/>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java.io.FileNotFoundException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java.util.Scanner</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fin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"test.txt"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String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firstLine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fin</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.nextLine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String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secondLine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fin</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.nextLine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s%n</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firstLine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s%n</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secondLine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sz="16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catch</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FileNotFoundException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.println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"File test.txt not found!"</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75812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Text Placeholder 2"/>
          <p:cNvSpPr>
            <a:spLocks noGrp="1"/>
          </p:cNvSpPr>
          <p:nvPr>
            <p:ph type="body" sz="quarter" idx="10"/>
          </p:nvPr>
        </p:nvSpPr>
        <p:spPr/>
        <p:txBody>
          <a:bodyPr/>
          <a:lstStyle/>
          <a:p>
            <a:r>
              <a:rPr lang="en-US" dirty="0" smtClean="0"/>
              <a:t>Write a program that opens a file named </a:t>
            </a:r>
            <a:r>
              <a:rPr lang="en-US" dirty="0" smtClean="0">
                <a:latin typeface="Consolas" panose="020B0609020204030204" pitchFamily="49" charset="0"/>
                <a:cs typeface="Consolas" panose="020B0609020204030204" pitchFamily="49" charset="0"/>
              </a:rPr>
              <a:t>integers.txt</a:t>
            </a:r>
            <a:r>
              <a:rPr lang="en-US" dirty="0" smtClean="0"/>
              <a:t>, then reads 5 integers from the file and prints each one out</a:t>
            </a:r>
          </a:p>
          <a:p>
            <a:r>
              <a:rPr lang="en-US" dirty="0" smtClean="0"/>
              <a:t>You will have to create the </a:t>
            </a:r>
            <a:r>
              <a:rPr lang="en-US" dirty="0" smtClean="0">
                <a:latin typeface="Consolas" panose="020B0609020204030204" pitchFamily="49" charset="0"/>
                <a:cs typeface="Consolas" panose="020B0609020204030204" pitchFamily="49" charset="0"/>
              </a:rPr>
              <a:t>integers.txt</a:t>
            </a:r>
            <a:r>
              <a:rPr lang="en-US" dirty="0" smtClean="0"/>
              <a:t> file manually first and put at least 5 integers into it</a:t>
            </a:r>
            <a:endParaRPr lang="en-US" dirty="0"/>
          </a:p>
        </p:txBody>
      </p:sp>
    </p:spTree>
    <p:extLst>
      <p:ext uri="{BB962C8B-B14F-4D97-AF65-F5344CB8AC3E}">
        <p14:creationId xmlns:p14="http://schemas.microsoft.com/office/powerpoint/2010/main" val="27185798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5" name="Rectangle 4"/>
          <p:cNvSpPr/>
          <p:nvPr/>
        </p:nvSpPr>
        <p:spPr>
          <a:xfrm>
            <a:off x="925512" y="1646237"/>
            <a:ext cx="8229600" cy="4538358"/>
          </a:xfrm>
          <a:prstGeom prst="rect">
            <a:avLst/>
          </a:prstGeom>
        </p:spPr>
        <p:txBody>
          <a:bodyPr wrap="square">
            <a:spAutoFit/>
          </a:bodyPr>
          <a:lstStyle/>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java.io.FileNotFoundException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java.util.Scanner</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fin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"integers.txt"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for</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1;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5;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nextInt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fin</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.nextInt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d%n</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nextInt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sz="16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catch</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FileNotFoundException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File integers.txt not found</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50475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onsolas" panose="020B0609020204030204" pitchFamily="49" charset="0"/>
                <a:cs typeface="Consolas" panose="020B0609020204030204" pitchFamily="49" charset="0"/>
              </a:rPr>
              <a:t>NoSuchElementException</a:t>
            </a:r>
            <a:endParaRPr lang="en-US" dirty="0">
              <a:latin typeface="Consolas" panose="020B0609020204030204" pitchFamily="49" charset="0"/>
              <a:cs typeface="Consolas" panose="020B0609020204030204" pitchFamily="49" charset="0"/>
            </a:endParaRPr>
          </a:p>
        </p:txBody>
      </p:sp>
      <p:sp>
        <p:nvSpPr>
          <p:cNvPr id="3" name="Text Placeholder 2"/>
          <p:cNvSpPr>
            <a:spLocks noGrp="1"/>
          </p:cNvSpPr>
          <p:nvPr>
            <p:ph type="body" sz="quarter" idx="10"/>
          </p:nvPr>
        </p:nvSpPr>
        <p:spPr>
          <a:xfrm>
            <a:off x="487167" y="1417637"/>
            <a:ext cx="9143999" cy="5334000"/>
          </a:xfrm>
        </p:spPr>
        <p:txBody>
          <a:bodyPr/>
          <a:lstStyle/>
          <a:p>
            <a:pPr>
              <a:lnSpc>
                <a:spcPct val="110000"/>
              </a:lnSpc>
            </a:pPr>
            <a:r>
              <a:rPr lang="en-US" sz="2800" dirty="0" smtClean="0"/>
              <a:t>If you try to read a value that isn't there then a </a:t>
            </a:r>
            <a:r>
              <a:rPr lang="en-US" sz="2800" dirty="0" err="1" smtClean="0">
                <a:latin typeface="Consolas" panose="020B0609020204030204" pitchFamily="49" charset="0"/>
                <a:cs typeface="Consolas" panose="020B0609020204030204" pitchFamily="49" charset="0"/>
              </a:rPr>
              <a:t>NoSuchElementException</a:t>
            </a:r>
            <a:r>
              <a:rPr lang="en-US" sz="2800" dirty="0" smtClean="0"/>
              <a:t> will be thrown</a:t>
            </a:r>
          </a:p>
          <a:p>
            <a:pPr lvl="1">
              <a:lnSpc>
                <a:spcPct val="110000"/>
              </a:lnSpc>
            </a:pPr>
            <a:r>
              <a:rPr lang="en-US" sz="2400" dirty="0" smtClean="0"/>
              <a:t>For example, because you have already read all the way through the file and there are no values left in the file</a:t>
            </a:r>
          </a:p>
          <a:p>
            <a:pPr>
              <a:lnSpc>
                <a:spcPct val="110000"/>
              </a:lnSpc>
            </a:pPr>
            <a:r>
              <a:rPr lang="en-US" sz="2800" dirty="0" smtClean="0"/>
              <a:t>You can catch this exception as normal</a:t>
            </a:r>
          </a:p>
          <a:p>
            <a:pPr>
              <a:lnSpc>
                <a:spcPct val="110000"/>
              </a:lnSpc>
            </a:pPr>
            <a:r>
              <a:rPr lang="en-US" sz="2800" dirty="0" smtClean="0"/>
              <a:t>Or you can use the </a:t>
            </a:r>
            <a:r>
              <a:rPr lang="en-US" sz="2800" dirty="0" err="1" smtClean="0">
                <a:latin typeface="Consolas" panose="020B0609020204030204" pitchFamily="49" charset="0"/>
                <a:cs typeface="Consolas" panose="020B0609020204030204" pitchFamily="49" charset="0"/>
              </a:rPr>
              <a:t>hasNextInt</a:t>
            </a:r>
            <a:r>
              <a:rPr lang="en-US" sz="2800" dirty="0" smtClean="0">
                <a:latin typeface="Consolas" panose="020B0609020204030204" pitchFamily="49" charset="0"/>
                <a:cs typeface="Consolas" panose="020B0609020204030204" pitchFamily="49" charset="0"/>
              </a:rPr>
              <a:t>()</a:t>
            </a:r>
            <a:r>
              <a:rPr lang="en-US" sz="2800" dirty="0" smtClean="0"/>
              <a:t>, </a:t>
            </a:r>
            <a:r>
              <a:rPr lang="en-US" sz="2800" dirty="0" err="1" smtClean="0">
                <a:latin typeface="Consolas" panose="020B0609020204030204" pitchFamily="49" charset="0"/>
                <a:cs typeface="Consolas" panose="020B0609020204030204" pitchFamily="49" charset="0"/>
              </a:rPr>
              <a:t>hasNextDouble</a:t>
            </a:r>
            <a:r>
              <a:rPr lang="en-US" sz="2800" dirty="0" smtClean="0">
                <a:latin typeface="Consolas" panose="020B0609020204030204" pitchFamily="49" charset="0"/>
                <a:cs typeface="Consolas" panose="020B0609020204030204" pitchFamily="49" charset="0"/>
              </a:rPr>
              <a:t>()</a:t>
            </a:r>
            <a:r>
              <a:rPr lang="en-US" sz="2800" dirty="0" smtClean="0"/>
              <a:t>, </a:t>
            </a:r>
            <a:r>
              <a:rPr lang="en-US" sz="2800" dirty="0" err="1" smtClean="0">
                <a:latin typeface="Consolas" panose="020B0609020204030204" pitchFamily="49" charset="0"/>
                <a:cs typeface="Consolas" panose="020B0609020204030204" pitchFamily="49" charset="0"/>
              </a:rPr>
              <a:t>hasNextLine</a:t>
            </a:r>
            <a:r>
              <a:rPr lang="en-US" sz="2800" dirty="0" smtClean="0">
                <a:latin typeface="Consolas" panose="020B0609020204030204" pitchFamily="49" charset="0"/>
                <a:cs typeface="Consolas" panose="020B0609020204030204" pitchFamily="49" charset="0"/>
              </a:rPr>
              <a:t>()</a:t>
            </a:r>
            <a:r>
              <a:rPr lang="en-US" sz="2800" dirty="0" smtClean="0"/>
              <a:t>, and/or </a:t>
            </a:r>
            <a:r>
              <a:rPr lang="en-US" sz="2800" dirty="0" err="1" smtClean="0">
                <a:latin typeface="Consolas" panose="020B0609020204030204" pitchFamily="49" charset="0"/>
                <a:cs typeface="Consolas" panose="020B0609020204030204" pitchFamily="49" charset="0"/>
              </a:rPr>
              <a:t>hasNext</a:t>
            </a:r>
            <a:r>
              <a:rPr lang="en-US" sz="2800" dirty="0" smtClean="0">
                <a:latin typeface="Consolas" panose="020B0609020204030204" pitchFamily="49" charset="0"/>
                <a:cs typeface="Consolas" panose="020B0609020204030204" pitchFamily="49" charset="0"/>
              </a:rPr>
              <a:t>()</a:t>
            </a:r>
            <a:r>
              <a:rPr lang="en-US" sz="2800" dirty="0" smtClean="0"/>
              <a:t> methods to check if there is another value left in the file BEFORE you do the read</a:t>
            </a:r>
          </a:p>
          <a:p>
            <a:pPr lvl="1">
              <a:lnSpc>
                <a:spcPct val="110000"/>
              </a:lnSpc>
            </a:pPr>
            <a:r>
              <a:rPr lang="en-US" sz="2400" dirty="0" smtClean="0"/>
              <a:t>These work particularly well in a loop that will read every value out of a file</a:t>
            </a:r>
            <a:endParaRPr lang="en-US" sz="2400" dirty="0"/>
          </a:p>
        </p:txBody>
      </p:sp>
    </p:spTree>
    <p:extLst>
      <p:ext uri="{BB962C8B-B14F-4D97-AF65-F5344CB8AC3E}">
        <p14:creationId xmlns:p14="http://schemas.microsoft.com/office/powerpoint/2010/main" val="22155586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Reading Every Line</a:t>
            </a:r>
            <a:endParaRPr lang="en-US" dirty="0"/>
          </a:p>
        </p:txBody>
      </p:sp>
      <p:sp>
        <p:nvSpPr>
          <p:cNvPr id="3" name="Rectangle 2"/>
          <p:cNvSpPr/>
          <p:nvPr/>
        </p:nvSpPr>
        <p:spPr>
          <a:xfrm>
            <a:off x="1494631" y="1798637"/>
            <a:ext cx="7243762" cy="4538358"/>
          </a:xfrm>
          <a:prstGeom prst="rect">
            <a:avLst/>
          </a:prstGeom>
        </p:spPr>
        <p:txBody>
          <a:bodyPr wrap="square">
            <a:spAutoFit/>
          </a:bodyPr>
          <a:lstStyle/>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java.io.FileNotFoundException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java.util.Scanner</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fin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"test.txt"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while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fin</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.hasNextLine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String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nextLine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fin</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.nextLine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s%n</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nextLine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sz="16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catch</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FileNotFoundException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File test.txt not found</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19373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to Files</a:t>
            </a:r>
            <a:endParaRPr lang="en-US" dirty="0"/>
          </a:p>
        </p:txBody>
      </p:sp>
      <p:sp>
        <p:nvSpPr>
          <p:cNvPr id="3" name="Text Placeholder 2"/>
          <p:cNvSpPr>
            <a:spLocks noGrp="1"/>
          </p:cNvSpPr>
          <p:nvPr>
            <p:ph type="body" sz="quarter" idx="10"/>
          </p:nvPr>
        </p:nvSpPr>
        <p:spPr>
          <a:xfrm>
            <a:off x="487167" y="1341437"/>
            <a:ext cx="9143999" cy="5334000"/>
          </a:xfrm>
        </p:spPr>
        <p:txBody>
          <a:bodyPr/>
          <a:lstStyle/>
          <a:p>
            <a:pPr>
              <a:lnSpc>
                <a:spcPct val="100000"/>
              </a:lnSpc>
            </a:pPr>
            <a:r>
              <a:rPr lang="en-US" sz="2800" dirty="0" smtClean="0"/>
              <a:t>A </a:t>
            </a:r>
            <a:r>
              <a:rPr lang="en-US" sz="2800" dirty="0" smtClean="0">
                <a:latin typeface="Consolas" panose="020B0609020204030204" pitchFamily="49" charset="0"/>
                <a:cs typeface="Consolas" panose="020B0609020204030204" pitchFamily="49" charset="0"/>
              </a:rPr>
              <a:t>Scanner</a:t>
            </a:r>
            <a:r>
              <a:rPr lang="en-US" sz="2800" dirty="0" smtClean="0"/>
              <a:t> can only read values out of a file</a:t>
            </a:r>
          </a:p>
          <a:p>
            <a:pPr>
              <a:lnSpc>
                <a:spcPct val="100000"/>
              </a:lnSpc>
            </a:pPr>
            <a:r>
              <a:rPr lang="en-US" sz="2800" dirty="0" smtClean="0"/>
              <a:t>Use a </a:t>
            </a:r>
            <a:r>
              <a:rPr lang="en-US" sz="2800" dirty="0" err="1" smtClean="0">
                <a:latin typeface="Consolas" panose="020B0609020204030204" pitchFamily="49" charset="0"/>
                <a:cs typeface="Consolas" panose="020B0609020204030204" pitchFamily="49" charset="0"/>
              </a:rPr>
              <a:t>PrintWriter</a:t>
            </a:r>
            <a:r>
              <a:rPr lang="en-US" sz="2800" dirty="0" smtClean="0"/>
              <a:t> object to write value into a file</a:t>
            </a:r>
          </a:p>
          <a:p>
            <a:pPr>
              <a:lnSpc>
                <a:spcPct val="100000"/>
              </a:lnSpc>
            </a:pPr>
            <a:r>
              <a:rPr lang="en-US" sz="2800" dirty="0" smtClean="0"/>
              <a:t>Example:</a:t>
            </a:r>
          </a:p>
          <a:p>
            <a:pPr marL="182880" indent="0">
              <a:lnSpc>
                <a:spcPct val="100000"/>
              </a:lnSpc>
              <a:spcAft>
                <a:spcPts val="600"/>
              </a:spcAft>
              <a:buNone/>
            </a:pPr>
            <a:endParaRPr lang="en-US" sz="2400" dirty="0" smtClean="0"/>
          </a:p>
          <a:p>
            <a:pPr>
              <a:lnSpc>
                <a:spcPct val="100000"/>
              </a:lnSpc>
            </a:pPr>
            <a:r>
              <a:rPr lang="en-US" sz="2800" dirty="0" smtClean="0"/>
              <a:t>Or the two can be combined into a single statement:</a:t>
            </a:r>
          </a:p>
          <a:p>
            <a:pPr marL="182880" indent="0">
              <a:lnSpc>
                <a:spcPct val="100000"/>
              </a:lnSpc>
              <a:spcAft>
                <a:spcPts val="600"/>
              </a:spcAft>
              <a:buNone/>
            </a:pPr>
            <a:endParaRPr lang="en-US" sz="2800" dirty="0" smtClean="0"/>
          </a:p>
          <a:p>
            <a:pPr>
              <a:lnSpc>
                <a:spcPct val="100000"/>
              </a:lnSpc>
            </a:pPr>
            <a:r>
              <a:rPr lang="en-US" sz="2800" dirty="0" smtClean="0"/>
              <a:t>Creating a </a:t>
            </a:r>
            <a:r>
              <a:rPr lang="en-US" sz="2800" dirty="0" err="1" smtClean="0">
                <a:latin typeface="Consolas" panose="020B0609020204030204" pitchFamily="49" charset="0"/>
                <a:cs typeface="Consolas" panose="020B0609020204030204" pitchFamily="49" charset="0"/>
              </a:rPr>
              <a:t>PrintWriter</a:t>
            </a:r>
            <a:r>
              <a:rPr lang="en-US" sz="2800" dirty="0" smtClean="0"/>
              <a:t> object will automatically create the file if it doesn't already exist and will remove all existing data in the file if it does exist</a:t>
            </a:r>
          </a:p>
          <a:p>
            <a:pPr>
              <a:lnSpc>
                <a:spcPct val="100000"/>
              </a:lnSpc>
            </a:pPr>
            <a:r>
              <a:rPr lang="en-US" sz="2800" dirty="0" smtClean="0"/>
              <a:t>The file will show up in Eclipse under the project entry (might have to refresh the project view)</a:t>
            </a:r>
          </a:p>
        </p:txBody>
      </p:sp>
      <p:sp>
        <p:nvSpPr>
          <p:cNvPr id="4" name="Rectangle 3"/>
          <p:cNvSpPr/>
          <p:nvPr/>
        </p:nvSpPr>
        <p:spPr>
          <a:xfrm>
            <a:off x="2801839" y="2597784"/>
            <a:ext cx="6629400" cy="750975"/>
          </a:xfrm>
          <a:prstGeom prst="rect">
            <a:avLst/>
          </a:prstGeom>
        </p:spPr>
        <p:txBody>
          <a:bodyPr wrap="square">
            <a:spAutoFit/>
          </a:bodyPr>
          <a:lstStyle/>
          <a:p>
            <a:pPr marL="0" marR="0">
              <a:lnSpc>
                <a:spcPct val="107000"/>
              </a:lnSpc>
              <a:spcBef>
                <a:spcPts val="0"/>
              </a:spcBef>
              <a:spcAft>
                <a:spcPts val="0"/>
              </a:spcAft>
            </a:pP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File </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f</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20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"testOut.txt"</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fout</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20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f</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801785" y="4117858"/>
            <a:ext cx="8629454" cy="421654"/>
          </a:xfrm>
          <a:prstGeom prst="rect">
            <a:avLst/>
          </a:prstGeom>
        </p:spPr>
        <p:txBody>
          <a:bodyPr wrap="square">
            <a:spAutoFit/>
          </a:bodyPr>
          <a:lstStyle/>
          <a:p>
            <a:pPr marL="0" marR="0">
              <a:lnSpc>
                <a:spcPct val="107000"/>
              </a:lnSpc>
              <a:spcBef>
                <a:spcPts val="0"/>
              </a:spcBef>
              <a:spcAft>
                <a:spcPts val="0"/>
              </a:spcAft>
            </a:pP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fout</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20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20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20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20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sz="20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"testOut.txt"</a:t>
            </a:r>
            <a:r>
              <a:rPr lang="en-US" sz="20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18542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a </a:t>
            </a:r>
            <a:r>
              <a:rPr lang="en-US" dirty="0" err="1" smtClean="0">
                <a:latin typeface="Consolas" panose="020B0609020204030204" pitchFamily="49" charset="0"/>
                <a:cs typeface="Consolas" panose="020B0609020204030204" pitchFamily="49" charset="0"/>
              </a:rPr>
              <a:t>PrintWriter</a:t>
            </a:r>
            <a:endParaRPr lang="en-US" dirty="0">
              <a:latin typeface="Consolas" panose="020B0609020204030204" pitchFamily="49" charset="0"/>
              <a:cs typeface="Consolas" panose="020B0609020204030204" pitchFamily="49" charset="0"/>
            </a:endParaRPr>
          </a:p>
        </p:txBody>
      </p:sp>
      <p:sp>
        <p:nvSpPr>
          <p:cNvPr id="3" name="Text Placeholder 2"/>
          <p:cNvSpPr>
            <a:spLocks noGrp="1"/>
          </p:cNvSpPr>
          <p:nvPr>
            <p:ph type="body" sz="quarter" idx="10"/>
          </p:nvPr>
        </p:nvSpPr>
        <p:spPr>
          <a:xfrm>
            <a:off x="487167" y="1341437"/>
            <a:ext cx="9125145" cy="5334000"/>
          </a:xfrm>
        </p:spPr>
        <p:txBody>
          <a:bodyPr/>
          <a:lstStyle/>
          <a:p>
            <a:pPr>
              <a:lnSpc>
                <a:spcPct val="110000"/>
              </a:lnSpc>
            </a:pPr>
            <a:r>
              <a:rPr lang="en-US" dirty="0" smtClean="0"/>
              <a:t>Creating a new </a:t>
            </a:r>
            <a:r>
              <a:rPr lang="en-US" dirty="0" err="1" smtClean="0">
                <a:latin typeface="Consolas" panose="020B0609020204030204" pitchFamily="49" charset="0"/>
                <a:cs typeface="Consolas" panose="020B0609020204030204" pitchFamily="49" charset="0"/>
              </a:rPr>
              <a:t>PrintWriter</a:t>
            </a:r>
            <a:r>
              <a:rPr lang="en-US" dirty="0" smtClean="0">
                <a:latin typeface="Consolas" panose="020B0609020204030204" pitchFamily="49" charset="0"/>
                <a:cs typeface="Consolas" panose="020B0609020204030204" pitchFamily="49" charset="0"/>
              </a:rPr>
              <a:t> </a:t>
            </a:r>
            <a:r>
              <a:rPr lang="en-US" dirty="0" smtClean="0"/>
              <a:t>might throw a </a:t>
            </a:r>
            <a:r>
              <a:rPr lang="en-US" dirty="0" err="1" smtClean="0">
                <a:latin typeface="Consolas" panose="020B0609020204030204" pitchFamily="49" charset="0"/>
                <a:cs typeface="Consolas" panose="020B0609020204030204" pitchFamily="49" charset="0"/>
              </a:rPr>
              <a:t>FileNotFoundException</a:t>
            </a:r>
            <a:endParaRPr lang="en-US" dirty="0" smtClean="0">
              <a:latin typeface="Consolas" panose="020B0609020204030204" pitchFamily="49" charset="0"/>
              <a:cs typeface="Consolas" panose="020B0609020204030204" pitchFamily="49" charset="0"/>
            </a:endParaRPr>
          </a:p>
          <a:p>
            <a:pPr lvl="1">
              <a:lnSpc>
                <a:spcPct val="110000"/>
              </a:lnSpc>
            </a:pPr>
            <a:r>
              <a:rPr lang="en-US" dirty="0" smtClean="0"/>
              <a:t>You either catch it or declare that your method throws it</a:t>
            </a:r>
          </a:p>
          <a:p>
            <a:pPr>
              <a:lnSpc>
                <a:spcPct val="110000"/>
              </a:lnSpc>
            </a:pPr>
            <a:r>
              <a:rPr lang="en-US" dirty="0" smtClean="0"/>
              <a:t>You can use the </a:t>
            </a:r>
            <a:r>
              <a:rPr lang="en-US" dirty="0" smtClean="0">
                <a:latin typeface="Consolas" panose="020B0609020204030204" pitchFamily="49" charset="0"/>
                <a:cs typeface="Consolas" panose="020B0609020204030204" pitchFamily="49" charset="0"/>
              </a:rPr>
              <a:t>print()</a:t>
            </a:r>
            <a:r>
              <a:rPr lang="en-US" dirty="0" smtClean="0"/>
              <a:t>, </a:t>
            </a:r>
            <a:r>
              <a:rPr lang="en-US" dirty="0" err="1" smtClean="0">
                <a:latin typeface="Consolas" panose="020B0609020204030204" pitchFamily="49" charset="0"/>
                <a:cs typeface="Consolas" panose="020B0609020204030204" pitchFamily="49" charset="0"/>
              </a:rPr>
              <a:t>printf</a:t>
            </a:r>
            <a:r>
              <a:rPr lang="en-US" dirty="0" smtClean="0">
                <a:latin typeface="Consolas" panose="020B0609020204030204" pitchFamily="49" charset="0"/>
                <a:cs typeface="Consolas" panose="020B0609020204030204" pitchFamily="49" charset="0"/>
              </a:rPr>
              <a:t>()</a:t>
            </a:r>
            <a:r>
              <a:rPr lang="en-US" dirty="0" smtClean="0"/>
              <a:t>, and </a:t>
            </a:r>
            <a:r>
              <a:rPr lang="en-US" dirty="0" err="1" smtClean="0">
                <a:latin typeface="Consolas" panose="020B0609020204030204" pitchFamily="49" charset="0"/>
                <a:cs typeface="Consolas" panose="020B0609020204030204" pitchFamily="49" charset="0"/>
              </a:rPr>
              <a:t>println</a:t>
            </a:r>
            <a:r>
              <a:rPr lang="en-US" dirty="0" smtClean="0">
                <a:latin typeface="Consolas" panose="020B0609020204030204" pitchFamily="49" charset="0"/>
                <a:cs typeface="Consolas" panose="020B0609020204030204" pitchFamily="49" charset="0"/>
              </a:rPr>
              <a:t>()</a:t>
            </a:r>
            <a:r>
              <a:rPr lang="en-US" dirty="0" smtClean="0"/>
              <a:t> methods on a </a:t>
            </a:r>
            <a:r>
              <a:rPr lang="en-US" dirty="0" err="1" smtClean="0">
                <a:latin typeface="Consolas" panose="020B0609020204030204" pitchFamily="49" charset="0"/>
                <a:cs typeface="Consolas" panose="020B0609020204030204" pitchFamily="49" charset="0"/>
              </a:rPr>
              <a:t>PrintWriter</a:t>
            </a:r>
            <a:r>
              <a:rPr lang="en-US" dirty="0" smtClean="0">
                <a:latin typeface="Consolas" panose="020B0609020204030204" pitchFamily="49" charset="0"/>
                <a:cs typeface="Consolas" panose="020B0609020204030204" pitchFamily="49" charset="0"/>
              </a:rPr>
              <a:t> </a:t>
            </a:r>
            <a:r>
              <a:rPr lang="en-US" dirty="0" smtClean="0"/>
              <a:t>object</a:t>
            </a:r>
          </a:p>
          <a:p>
            <a:pPr lvl="1">
              <a:lnSpc>
                <a:spcPct val="110000"/>
              </a:lnSpc>
            </a:pPr>
            <a:r>
              <a:rPr lang="en-US" dirty="0" smtClean="0"/>
              <a:t>The same as with </a:t>
            </a:r>
            <a:r>
              <a:rPr lang="en-US" dirty="0" err="1">
                <a:latin typeface="Consolas" panose="020B0609020204030204" pitchFamily="49" charset="0"/>
                <a:ea typeface="Calibri" panose="020F0502020204030204" pitchFamily="34" charset="0"/>
              </a:rPr>
              <a:t>System.</a:t>
            </a:r>
            <a:r>
              <a:rPr lang="en-US" b="1" i="1" dirty="0" err="1">
                <a:solidFill>
                  <a:srgbClr val="0000C0"/>
                </a:solidFill>
                <a:latin typeface="Consolas" panose="020B0609020204030204" pitchFamily="49" charset="0"/>
                <a:ea typeface="Calibri" panose="020F0502020204030204" pitchFamily="34" charset="0"/>
              </a:rPr>
              <a:t>out</a:t>
            </a:r>
            <a:r>
              <a:rPr lang="en-US" b="1" i="1" dirty="0">
                <a:solidFill>
                  <a:srgbClr val="0000C0"/>
                </a:solidFill>
                <a:latin typeface="Consolas" panose="020B0609020204030204" pitchFamily="49" charset="0"/>
                <a:ea typeface="Calibri" panose="020F0502020204030204" pitchFamily="34" charset="0"/>
              </a:rPr>
              <a:t> </a:t>
            </a:r>
            <a:endParaRPr lang="en-US" b="1" i="1" dirty="0" smtClean="0">
              <a:solidFill>
                <a:srgbClr val="0000C0"/>
              </a:solidFill>
              <a:latin typeface="Consolas" panose="020B0609020204030204" pitchFamily="49" charset="0"/>
              <a:ea typeface="Calibri" panose="020F0502020204030204" pitchFamily="34" charset="0"/>
            </a:endParaRPr>
          </a:p>
          <a:p>
            <a:pPr>
              <a:lnSpc>
                <a:spcPct val="110000"/>
              </a:lnSpc>
            </a:pPr>
            <a:r>
              <a:rPr lang="en-US" dirty="0" smtClean="0"/>
              <a:t>Use the same modified </a:t>
            </a:r>
            <a:r>
              <a:rPr lang="en-US"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 </a:t>
            </a:r>
            <a:r>
              <a:rPr lang="en-US" dirty="0" smtClean="0"/>
              <a:t>block to ensure that the </a:t>
            </a:r>
            <a:r>
              <a:rPr lang="en-US" dirty="0" err="1" smtClean="0">
                <a:latin typeface="Consolas" panose="020B0609020204030204" pitchFamily="49" charset="0"/>
                <a:cs typeface="Consolas" panose="020B0609020204030204" pitchFamily="49" charset="0"/>
              </a:rPr>
              <a:t>PrintWriter</a:t>
            </a:r>
            <a:r>
              <a:rPr lang="en-US" dirty="0" smtClean="0"/>
              <a:t> will be closed as soon as it is done being used</a:t>
            </a:r>
          </a:p>
          <a:p>
            <a:pPr>
              <a:lnSpc>
                <a:spcPct val="110000"/>
              </a:lnSpc>
            </a:pPr>
            <a:endParaRPr lang="en-US" dirty="0"/>
          </a:p>
        </p:txBody>
      </p:sp>
    </p:spTree>
    <p:extLst>
      <p:ext uri="{BB962C8B-B14F-4D97-AF65-F5344CB8AC3E}">
        <p14:creationId xmlns:p14="http://schemas.microsoft.com/office/powerpoint/2010/main" val="25088675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Writing to a File</a:t>
            </a:r>
            <a:endParaRPr lang="en-US" dirty="0"/>
          </a:p>
        </p:txBody>
      </p:sp>
      <p:sp>
        <p:nvSpPr>
          <p:cNvPr id="3" name="Rectangle 2"/>
          <p:cNvSpPr/>
          <p:nvPr/>
        </p:nvSpPr>
        <p:spPr>
          <a:xfrm>
            <a:off x="773112" y="1646237"/>
            <a:ext cx="8686800" cy="4538358"/>
          </a:xfrm>
          <a:prstGeom prst="rect">
            <a:avLst/>
          </a:prstGeom>
        </p:spPr>
        <p:txBody>
          <a:bodyPr wrap="square">
            <a:spAutoFit/>
          </a:bodyPr>
          <a:lstStyle/>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java.io.FileNotFoundException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java.io.PrintWriter</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fout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"testOut.txt"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double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value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42.42;</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fout</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.println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"Hello File World!"</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fout</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"value: "</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fout</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"%.2f%n"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value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sz="16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catch</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FileNotFoundException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.println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"File testOut.txt not found!"</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4929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a:t>
            </a:r>
            <a:endParaRPr lang="en-US" dirty="0"/>
          </a:p>
        </p:txBody>
      </p:sp>
      <p:sp>
        <p:nvSpPr>
          <p:cNvPr id="3" name="Content Placeholder 2"/>
          <p:cNvSpPr>
            <a:spLocks noGrp="1"/>
          </p:cNvSpPr>
          <p:nvPr>
            <p:ph idx="4294967295"/>
          </p:nvPr>
        </p:nvSpPr>
        <p:spPr>
          <a:xfrm>
            <a:off x="503238" y="1916112"/>
            <a:ext cx="9069387" cy="4987925"/>
          </a:xfrm>
          <a:prstGeom prst="rect">
            <a:avLst/>
          </a:prstGeom>
        </p:spPr>
        <p:txBody>
          <a:bodyPr/>
          <a:lstStyle/>
          <a:p>
            <a:r>
              <a:rPr lang="en-US" dirty="0" smtClean="0"/>
              <a:t>I/O stands for </a:t>
            </a:r>
            <a:r>
              <a:rPr lang="en-US" dirty="0" err="1" smtClean="0"/>
              <a:t>Input/Output</a:t>
            </a:r>
            <a:endParaRPr lang="en-US" dirty="0" smtClean="0"/>
          </a:p>
          <a:p>
            <a:r>
              <a:rPr lang="en-US" dirty="0" smtClean="0"/>
              <a:t>So far, we've used a </a:t>
            </a:r>
            <a:r>
              <a:rPr lang="en-US" dirty="0" smtClean="0">
                <a:latin typeface="Consolas" panose="020B0609020204030204" pitchFamily="49" charset="0"/>
                <a:cs typeface="Consolas" panose="020B0609020204030204" pitchFamily="49" charset="0"/>
              </a:rPr>
              <a:t>Scanner</a:t>
            </a:r>
            <a:r>
              <a:rPr lang="en-US" dirty="0" smtClean="0"/>
              <a:t> object based on </a:t>
            </a:r>
            <a:r>
              <a:rPr lang="en-US" dirty="0" smtClean="0">
                <a:latin typeface="Consolas" panose="020B0609020204030204" pitchFamily="49" charset="0"/>
                <a:ea typeface="Calibri" panose="020F0502020204030204" pitchFamily="34" charset="0"/>
              </a:rPr>
              <a:t>System.</a:t>
            </a:r>
            <a:r>
              <a:rPr lang="en-US" b="1" i="1" dirty="0" smtClean="0">
                <a:solidFill>
                  <a:srgbClr val="0000C0"/>
                </a:solidFill>
                <a:latin typeface="Consolas" panose="020B0609020204030204" pitchFamily="49" charset="0"/>
                <a:ea typeface="Calibri" panose="020F0502020204030204" pitchFamily="34" charset="0"/>
              </a:rPr>
              <a:t>in </a:t>
            </a:r>
            <a:r>
              <a:rPr lang="en-US" dirty="0" smtClean="0"/>
              <a:t>for all input (from the user's keyboard) and </a:t>
            </a:r>
            <a:r>
              <a:rPr lang="en-US" dirty="0" err="1" smtClean="0">
                <a:latin typeface="Consolas" panose="020B0609020204030204" pitchFamily="49" charset="0"/>
                <a:ea typeface="Calibri" panose="020F0502020204030204" pitchFamily="34" charset="0"/>
              </a:rPr>
              <a:t>System.</a:t>
            </a:r>
            <a:r>
              <a:rPr lang="en-US" b="1" i="1" dirty="0" err="1" smtClean="0">
                <a:solidFill>
                  <a:srgbClr val="0000C0"/>
                </a:solidFill>
                <a:latin typeface="Consolas" panose="020B0609020204030204" pitchFamily="49" charset="0"/>
                <a:ea typeface="Calibri" panose="020F0502020204030204" pitchFamily="34" charset="0"/>
              </a:rPr>
              <a:t>out</a:t>
            </a:r>
            <a:r>
              <a:rPr lang="en-US" dirty="0" smtClean="0">
                <a:latin typeface="Consolas" pitchFamily="49" charset="0"/>
                <a:cs typeface="Consolas" pitchFamily="49" charset="0"/>
              </a:rPr>
              <a:t> </a:t>
            </a:r>
            <a:r>
              <a:rPr lang="en-US" dirty="0" smtClean="0"/>
              <a:t>for all output (to the user's screen)</a:t>
            </a:r>
          </a:p>
          <a:p>
            <a:r>
              <a:rPr lang="en-US" dirty="0">
                <a:latin typeface="Consolas" panose="020B0609020204030204" pitchFamily="49" charset="0"/>
                <a:ea typeface="Calibri" panose="020F0502020204030204" pitchFamily="34" charset="0"/>
              </a:rPr>
              <a:t>System.</a:t>
            </a:r>
            <a:r>
              <a:rPr lang="en-US" b="1" i="1" dirty="0">
                <a:solidFill>
                  <a:srgbClr val="0000C0"/>
                </a:solidFill>
                <a:latin typeface="Consolas" panose="020B0609020204030204" pitchFamily="49" charset="0"/>
                <a:ea typeface="Calibri" panose="020F0502020204030204" pitchFamily="34" charset="0"/>
              </a:rPr>
              <a:t>in </a:t>
            </a:r>
            <a:r>
              <a:rPr lang="en-US" dirty="0" smtClean="0"/>
              <a:t>and </a:t>
            </a:r>
            <a:r>
              <a:rPr lang="en-US" dirty="0" err="1">
                <a:latin typeface="Consolas" panose="020B0609020204030204" pitchFamily="49" charset="0"/>
                <a:ea typeface="Calibri" panose="020F0502020204030204" pitchFamily="34" charset="0"/>
              </a:rPr>
              <a:t>System.</a:t>
            </a:r>
            <a:r>
              <a:rPr lang="en-US" b="1" i="1" dirty="0" err="1">
                <a:solidFill>
                  <a:srgbClr val="0000C0"/>
                </a:solidFill>
                <a:latin typeface="Consolas" panose="020B0609020204030204" pitchFamily="49" charset="0"/>
                <a:ea typeface="Calibri" panose="020F0502020204030204" pitchFamily="34" charset="0"/>
              </a:rPr>
              <a:t>out</a:t>
            </a:r>
            <a:r>
              <a:rPr lang="en-US" b="1" i="1" dirty="0">
                <a:solidFill>
                  <a:srgbClr val="0000C0"/>
                </a:solidFill>
                <a:latin typeface="Consolas" panose="020B0609020204030204" pitchFamily="49" charset="0"/>
                <a:ea typeface="Calibri" panose="020F0502020204030204" pitchFamily="34" charset="0"/>
              </a:rPr>
              <a:t> </a:t>
            </a:r>
            <a:r>
              <a:rPr lang="en-US" dirty="0" smtClean="0"/>
              <a:t>are predefined I/O objects that are available automatically in every Java program</a:t>
            </a:r>
          </a:p>
          <a:p>
            <a:endParaRPr lang="en-US" dirty="0"/>
          </a:p>
        </p:txBody>
      </p:sp>
    </p:spTree>
    <p:extLst>
      <p:ext uri="{BB962C8B-B14F-4D97-AF65-F5344CB8AC3E}">
        <p14:creationId xmlns:p14="http://schemas.microsoft.com/office/powerpoint/2010/main" val="20033168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4294967295"/>
          </p:nvPr>
        </p:nvSpPr>
        <p:spPr>
          <a:xfrm>
            <a:off x="503238" y="1768475"/>
            <a:ext cx="9069387" cy="4987925"/>
          </a:xfrm>
          <a:prstGeom prst="rect">
            <a:avLst/>
          </a:prstGeom>
        </p:spPr>
        <p:txBody>
          <a:bodyPr/>
          <a:lstStyle/>
          <a:p>
            <a:r>
              <a:rPr lang="en-US" dirty="0" smtClean="0"/>
              <a:t>Write a program that writes the numbers from 1 to 100 to a file named "numbers.txt"</a:t>
            </a:r>
            <a:endParaRPr lang="en-US" dirty="0"/>
          </a:p>
        </p:txBody>
      </p:sp>
    </p:spTree>
    <p:extLst>
      <p:ext uri="{BB962C8B-B14F-4D97-AF65-F5344CB8AC3E}">
        <p14:creationId xmlns:p14="http://schemas.microsoft.com/office/powerpoint/2010/main" val="32382194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6" name="Rectangle 5"/>
          <p:cNvSpPr/>
          <p:nvPr/>
        </p:nvSpPr>
        <p:spPr>
          <a:xfrm>
            <a:off x="767556" y="1798637"/>
            <a:ext cx="8697912" cy="4274888"/>
          </a:xfrm>
          <a:prstGeom prst="rect">
            <a:avLst/>
          </a:prstGeom>
        </p:spPr>
        <p:txBody>
          <a:bodyPr wrap="square">
            <a:spAutoFit/>
          </a:bodyPr>
          <a:lstStyle/>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java.io.FileNotFoundException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java.io.PrintWriter</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fout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"numbers.txt"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for</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1;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100;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fout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d%n</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sz="16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catch</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FileNotFoundException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.println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"File numbers.txt not found!"</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73000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Text Placeholder 2"/>
          <p:cNvSpPr>
            <a:spLocks noGrp="1"/>
          </p:cNvSpPr>
          <p:nvPr>
            <p:ph type="body" sz="quarter" idx="10"/>
          </p:nvPr>
        </p:nvSpPr>
        <p:spPr/>
        <p:txBody>
          <a:bodyPr/>
          <a:lstStyle/>
          <a:p>
            <a:r>
              <a:rPr lang="en-US" dirty="0" smtClean="0"/>
              <a:t>Write a program that reads all the numbers from a file named "numbers.txt" and prints out (to the screen) any odd values found</a:t>
            </a:r>
            <a:endParaRPr lang="en-US" dirty="0"/>
          </a:p>
        </p:txBody>
      </p:sp>
    </p:spTree>
    <p:extLst>
      <p:ext uri="{BB962C8B-B14F-4D97-AF65-F5344CB8AC3E}">
        <p14:creationId xmlns:p14="http://schemas.microsoft.com/office/powerpoint/2010/main" val="6167115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Rectangle 2"/>
          <p:cNvSpPr/>
          <p:nvPr/>
        </p:nvSpPr>
        <p:spPr>
          <a:xfrm>
            <a:off x="1154112" y="1722437"/>
            <a:ext cx="7924800" cy="5065297"/>
          </a:xfrm>
          <a:prstGeom prst="rect">
            <a:avLst/>
          </a:prstGeom>
        </p:spPr>
        <p:txBody>
          <a:bodyPr wrap="square">
            <a:spAutoFit/>
          </a:bodyPr>
          <a:lstStyle/>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java.io.FileNotFoundException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java.util.Scanner</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smtClean="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fin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"numbers.txt"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while</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fin</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.hasNextInt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next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6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fin</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.nextInt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if</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next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2 == 1)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d%n</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6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next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sz="16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catch</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FileNotFoundException</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6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6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File numbers.txt not found</a:t>
            </a:r>
            <a:r>
              <a:rPr lang="en-US" sz="16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6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6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919809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and Writing</a:t>
            </a:r>
            <a:endParaRPr lang="en-US" dirty="0"/>
          </a:p>
        </p:txBody>
      </p:sp>
      <p:sp>
        <p:nvSpPr>
          <p:cNvPr id="3" name="Text Placeholder 2"/>
          <p:cNvSpPr>
            <a:spLocks noGrp="1"/>
          </p:cNvSpPr>
          <p:nvPr>
            <p:ph type="body" sz="quarter" idx="10"/>
          </p:nvPr>
        </p:nvSpPr>
        <p:spPr/>
        <p:txBody>
          <a:bodyPr/>
          <a:lstStyle/>
          <a:p>
            <a:r>
              <a:rPr lang="en-US" dirty="0" smtClean="0"/>
              <a:t>A single program can both read from one file and write to another file</a:t>
            </a:r>
          </a:p>
          <a:p>
            <a:pPr lvl="1"/>
            <a:r>
              <a:rPr lang="en-US" dirty="0" smtClean="0"/>
              <a:t>That is, a program may have both </a:t>
            </a:r>
            <a:r>
              <a:rPr lang="en-US" dirty="0" smtClean="0">
                <a:latin typeface="Consolas" panose="020B0609020204030204" pitchFamily="49" charset="0"/>
                <a:cs typeface="Consolas" panose="020B0609020204030204" pitchFamily="49" charset="0"/>
              </a:rPr>
              <a:t>Scanner</a:t>
            </a:r>
            <a:r>
              <a:rPr lang="en-US" dirty="0" smtClean="0"/>
              <a:t> objects based on files and </a:t>
            </a:r>
            <a:r>
              <a:rPr lang="en-US" dirty="0" err="1" smtClean="0">
                <a:latin typeface="Consolas" panose="020B0609020204030204" pitchFamily="49" charset="0"/>
                <a:cs typeface="Consolas" panose="020B0609020204030204" pitchFamily="49" charset="0"/>
              </a:rPr>
              <a:t>PrintWriter</a:t>
            </a:r>
            <a:r>
              <a:rPr lang="en-US" dirty="0" smtClean="0"/>
              <a:t> objects</a:t>
            </a:r>
          </a:p>
          <a:p>
            <a:r>
              <a:rPr lang="en-US" dirty="0" smtClean="0"/>
              <a:t>In general you should never create a </a:t>
            </a:r>
            <a:r>
              <a:rPr lang="en-US" dirty="0" smtClean="0">
                <a:latin typeface="Consolas" panose="020B0609020204030204" pitchFamily="49" charset="0"/>
                <a:cs typeface="Consolas" panose="020B0609020204030204" pitchFamily="49" charset="0"/>
              </a:rPr>
              <a:t>Scanner</a:t>
            </a:r>
            <a:r>
              <a:rPr lang="en-US" dirty="0" smtClean="0"/>
              <a:t> and a </a:t>
            </a:r>
            <a:r>
              <a:rPr lang="en-US" dirty="0" err="1" smtClean="0">
                <a:latin typeface="Consolas" panose="020B0609020204030204" pitchFamily="49" charset="0"/>
                <a:cs typeface="Consolas" panose="020B0609020204030204" pitchFamily="49" charset="0"/>
              </a:rPr>
              <a:t>PrintWriter</a:t>
            </a:r>
            <a:r>
              <a:rPr lang="en-US" dirty="0" smtClean="0"/>
              <a:t> that are pointing at the same </a:t>
            </a:r>
            <a:r>
              <a:rPr lang="en-US" dirty="0" smtClean="0">
                <a:latin typeface="Consolas" panose="020B0609020204030204" pitchFamily="49" charset="0"/>
                <a:cs typeface="Consolas" panose="020B0609020204030204" pitchFamily="49" charset="0"/>
              </a:rPr>
              <a:t>File</a:t>
            </a:r>
            <a:r>
              <a:rPr lang="en-US" dirty="0" smtClean="0"/>
              <a:t> object</a:t>
            </a:r>
          </a:p>
          <a:p>
            <a:pPr lvl="1"/>
            <a:r>
              <a:rPr lang="en-US" dirty="0" smtClean="0"/>
              <a:t>It can be done, but it requires special care</a:t>
            </a:r>
          </a:p>
          <a:p>
            <a:pPr lvl="1"/>
            <a:r>
              <a:rPr lang="en-US" dirty="0" smtClean="0"/>
              <a:t>Never do it in this course</a:t>
            </a:r>
          </a:p>
        </p:txBody>
      </p:sp>
    </p:spTree>
    <p:extLst>
      <p:ext uri="{BB962C8B-B14F-4D97-AF65-F5344CB8AC3E}">
        <p14:creationId xmlns:p14="http://schemas.microsoft.com/office/powerpoint/2010/main" val="1850583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Reading and Writing</a:t>
            </a:r>
            <a:endParaRPr lang="en-US" dirty="0"/>
          </a:p>
        </p:txBody>
      </p:sp>
      <p:sp>
        <p:nvSpPr>
          <p:cNvPr id="3" name="Rectangle 2"/>
          <p:cNvSpPr/>
          <p:nvPr/>
        </p:nvSpPr>
        <p:spPr>
          <a:xfrm>
            <a:off x="1763712" y="1493837"/>
            <a:ext cx="7620000" cy="5394105"/>
          </a:xfrm>
          <a:prstGeom prst="rect">
            <a:avLst/>
          </a:prstGeom>
        </p:spPr>
        <p:txBody>
          <a:bodyPr wrap="square">
            <a:spAutoFit/>
          </a:bodyPr>
          <a:lstStyle/>
          <a:p>
            <a:pPr marL="0" marR="0">
              <a:lnSpc>
                <a:spcPct val="107000"/>
              </a:lnSpc>
              <a:spcBef>
                <a:spcPts val="0"/>
              </a:spcBef>
              <a:spcAft>
                <a:spcPts val="0"/>
              </a:spcAft>
            </a:pP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java.io.FileNotFoundException</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java.io.PrintWriter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java.util.Scanner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fin</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"numbers.txt"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fout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"odds.txt"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while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fin</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.hasNextInt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next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fin</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.nextInt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if</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next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2 == 1)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fout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d%n</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next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catch</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FileNotFoundException</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File not found</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49119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Multiple Files with </a:t>
            </a:r>
            <a:r>
              <a:rPr lang="en-US"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a:t>
            </a:r>
            <a:endParaRPr lang="en-US" dirty="0"/>
          </a:p>
        </p:txBody>
      </p:sp>
      <p:sp>
        <p:nvSpPr>
          <p:cNvPr id="3" name="Text Placeholder 2"/>
          <p:cNvSpPr>
            <a:spLocks noGrp="1"/>
          </p:cNvSpPr>
          <p:nvPr>
            <p:ph type="body" sz="quarter" idx="10"/>
          </p:nvPr>
        </p:nvSpPr>
        <p:spPr/>
        <p:txBody>
          <a:bodyPr/>
          <a:lstStyle/>
          <a:p>
            <a:r>
              <a:rPr lang="en-US" dirty="0" smtClean="0"/>
              <a:t>In the previous example, two files (one for input and one for output) need to be opened simultaneously</a:t>
            </a:r>
          </a:p>
          <a:p>
            <a:r>
              <a:rPr lang="en-US" dirty="0" smtClean="0"/>
              <a:t>Put both the </a:t>
            </a:r>
            <a:r>
              <a:rPr lang="en-US" dirty="0" smtClean="0">
                <a:latin typeface="Consolas" panose="020B0609020204030204" pitchFamily="49" charset="0"/>
                <a:cs typeface="Consolas" panose="020B0609020204030204" pitchFamily="49" charset="0"/>
              </a:rPr>
              <a:t>Scanner</a:t>
            </a:r>
            <a:r>
              <a:rPr lang="en-US" dirty="0" smtClean="0"/>
              <a:t> and </a:t>
            </a:r>
            <a:r>
              <a:rPr lang="en-US" dirty="0" err="1" smtClean="0">
                <a:latin typeface="Consolas" panose="020B0609020204030204" pitchFamily="49" charset="0"/>
                <a:cs typeface="Consolas" panose="020B0609020204030204" pitchFamily="49" charset="0"/>
              </a:rPr>
              <a:t>PrintWriter</a:t>
            </a:r>
            <a:r>
              <a:rPr lang="en-US" dirty="0" smtClean="0"/>
              <a:t> creation inside the parentheses after the </a:t>
            </a:r>
            <a:r>
              <a:rPr lang="en-US"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a:t>
            </a:r>
            <a:endParaRPr lang="en-US" dirty="0" smtClean="0"/>
          </a:p>
          <a:p>
            <a:r>
              <a:rPr lang="en-US" dirty="0" smtClean="0"/>
              <a:t>You must put a semicolon after each statement</a:t>
            </a:r>
          </a:p>
          <a:p>
            <a:pPr lvl="1"/>
            <a:r>
              <a:rPr lang="en-US" dirty="0" smtClean="0"/>
              <a:t>Except the last, but it doesn't hurt to add a semicolon after the last statement too</a:t>
            </a:r>
            <a:endParaRPr lang="en-US" dirty="0"/>
          </a:p>
        </p:txBody>
      </p:sp>
    </p:spTree>
    <p:extLst>
      <p:ext uri="{BB962C8B-B14F-4D97-AF65-F5344CB8AC3E}">
        <p14:creationId xmlns:p14="http://schemas.microsoft.com/office/powerpoint/2010/main" val="25649859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4294967295"/>
          </p:nvPr>
        </p:nvSpPr>
        <p:spPr>
          <a:xfrm>
            <a:off x="503238" y="1768475"/>
            <a:ext cx="9069387" cy="4987925"/>
          </a:xfrm>
          <a:prstGeom prst="rect">
            <a:avLst/>
          </a:prstGeom>
        </p:spPr>
        <p:txBody>
          <a:bodyPr/>
          <a:lstStyle/>
          <a:p>
            <a:r>
              <a:rPr lang="en-US" dirty="0" smtClean="0"/>
              <a:t>Write a program that reads every line (one entire line at a time) from a file named "jediCode.txt".  For each line, print both to the screen and to another file named "lineCounts.txt" how many characters were on that line.  Note that you'll need to create the jediCode.txt file yourself before you run the program.</a:t>
            </a:r>
            <a:endParaRPr lang="en-US" dirty="0"/>
          </a:p>
        </p:txBody>
      </p:sp>
    </p:spTree>
    <p:extLst>
      <p:ext uri="{BB962C8B-B14F-4D97-AF65-F5344CB8AC3E}">
        <p14:creationId xmlns:p14="http://schemas.microsoft.com/office/powerpoint/2010/main" val="34118029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4" name="Rectangle 3"/>
          <p:cNvSpPr/>
          <p:nvPr/>
        </p:nvSpPr>
        <p:spPr>
          <a:xfrm>
            <a:off x="1611312" y="1604644"/>
            <a:ext cx="8001000" cy="5163593"/>
          </a:xfrm>
          <a:prstGeom prst="rect">
            <a:avLst/>
          </a:prstGeom>
        </p:spPr>
        <p:txBody>
          <a:bodyPr wrap="square">
            <a:spAutoFit/>
          </a:bodyPr>
          <a:lstStyle/>
          <a:p>
            <a:pPr marL="0" marR="0">
              <a:lnSpc>
                <a:spcPct val="107000"/>
              </a:lnSpc>
              <a:spcBef>
                <a:spcPts val="0"/>
              </a:spcBef>
              <a:spcAft>
                <a:spcPts val="0"/>
              </a:spcAft>
            </a:pP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java.io.FileNotFoundException</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java.io.PrintWriter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java.util.Scanner</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fin</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"jediCode.txt"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fout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"lineCounts.txt"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while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fin</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.hasNextLine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String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nextLine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4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fin</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.nextLine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d%n</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nextLine</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.length</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fout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2A00FF"/>
                </a:solidFill>
                <a:latin typeface="Consolas" panose="020B0609020204030204" pitchFamily="49" charset="0"/>
                <a:ea typeface="Calibri" panose="020F0502020204030204" pitchFamily="34" charset="0"/>
                <a:cs typeface="Times New Roman" panose="02020603050405020304" pitchFamily="18" charset="0"/>
              </a:rPr>
              <a:t>d%n</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nextLine</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.length</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sz="14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catch</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FileNotFoundException</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4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4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File not found: %</a:t>
            </a:r>
            <a:r>
              <a:rPr lang="en-US" sz="14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s%n</a:t>
            </a:r>
            <a:r>
              <a:rPr lang="en-US" sz="14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ex.getMessage</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4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4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52703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Names as Input</a:t>
            </a:r>
            <a:endParaRPr lang="en-US" dirty="0"/>
          </a:p>
        </p:txBody>
      </p:sp>
      <p:sp>
        <p:nvSpPr>
          <p:cNvPr id="3" name="Content Placeholder 2"/>
          <p:cNvSpPr>
            <a:spLocks noGrp="1"/>
          </p:cNvSpPr>
          <p:nvPr>
            <p:ph idx="4294967295"/>
          </p:nvPr>
        </p:nvSpPr>
        <p:spPr>
          <a:xfrm>
            <a:off x="503238" y="1768475"/>
            <a:ext cx="9069387" cy="4987925"/>
          </a:xfrm>
          <a:prstGeom prst="rect">
            <a:avLst/>
          </a:prstGeom>
        </p:spPr>
        <p:txBody>
          <a:bodyPr/>
          <a:lstStyle/>
          <a:p>
            <a:r>
              <a:rPr lang="en-US" dirty="0" smtClean="0"/>
              <a:t>The </a:t>
            </a:r>
            <a:r>
              <a:rPr lang="en-US" dirty="0" smtClean="0">
                <a:latin typeface="Consolas" panose="020B0609020204030204" pitchFamily="49" charset="0"/>
                <a:cs typeface="Consolas" panose="020B0609020204030204" pitchFamily="49" charset="0"/>
              </a:rPr>
              <a:t>File</a:t>
            </a:r>
            <a:r>
              <a:rPr lang="en-US" dirty="0" smtClean="0"/>
              <a:t> object is created by giving it a file name, which is a </a:t>
            </a:r>
            <a:r>
              <a:rPr lang="en-US" dirty="0" smtClean="0">
                <a:latin typeface="Consolas" panose="020B0609020204030204" pitchFamily="49" charset="0"/>
                <a:cs typeface="Consolas" panose="020B0609020204030204" pitchFamily="49" charset="0"/>
              </a:rPr>
              <a:t>String</a:t>
            </a:r>
          </a:p>
          <a:p>
            <a:r>
              <a:rPr lang="en-US" dirty="0" smtClean="0"/>
              <a:t>The argument does not have to be hard coded (e.g., </a:t>
            </a:r>
            <a:r>
              <a:rPr lang="en-US"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dirty="0">
                <a:solidFill>
                  <a:srgbClr val="2A00FF"/>
                </a:solidFill>
                <a:latin typeface="Consolas" panose="020B0609020204030204" pitchFamily="49" charset="0"/>
                <a:ea typeface="Calibri" panose="020F0502020204030204" pitchFamily="34" charset="0"/>
                <a:cs typeface="Times New Roman" panose="02020603050405020304" pitchFamily="18" charset="0"/>
              </a:rPr>
              <a:t>jediCode.txt</a:t>
            </a:r>
            <a:r>
              <a:rPr lang="en-US"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dirty="0" smtClean="0"/>
              <a:t>)</a:t>
            </a:r>
          </a:p>
          <a:p>
            <a:r>
              <a:rPr lang="en-US" dirty="0" smtClean="0"/>
              <a:t>It can be a </a:t>
            </a:r>
            <a:r>
              <a:rPr lang="en-US" dirty="0">
                <a:latin typeface="Consolas" pitchFamily="49" charset="0"/>
                <a:cs typeface="Consolas" pitchFamily="49" charset="0"/>
              </a:rPr>
              <a:t>S</a:t>
            </a:r>
            <a:r>
              <a:rPr lang="en-US" dirty="0" smtClean="0">
                <a:latin typeface="Consolas" pitchFamily="49" charset="0"/>
                <a:cs typeface="Consolas" pitchFamily="49" charset="0"/>
              </a:rPr>
              <a:t>tring</a:t>
            </a:r>
            <a:r>
              <a:rPr lang="en-US" dirty="0" smtClean="0"/>
              <a:t> variable, which can be read from the user via the normal </a:t>
            </a:r>
            <a:r>
              <a:rPr lang="en-US" dirty="0">
                <a:latin typeface="Consolas" panose="020B0609020204030204" pitchFamily="49" charset="0"/>
                <a:ea typeface="Calibri" panose="020F0502020204030204" pitchFamily="34" charset="0"/>
              </a:rPr>
              <a:t>System.</a:t>
            </a:r>
            <a:r>
              <a:rPr lang="en-US" b="1" i="1" dirty="0">
                <a:solidFill>
                  <a:srgbClr val="0000C0"/>
                </a:solidFill>
                <a:latin typeface="Consolas" panose="020B0609020204030204" pitchFamily="49" charset="0"/>
                <a:ea typeface="Calibri" panose="020F0502020204030204" pitchFamily="34" charset="0"/>
              </a:rPr>
              <a:t>in</a:t>
            </a:r>
            <a:r>
              <a:rPr lang="en-US" dirty="0" smtClean="0"/>
              <a:t> </a:t>
            </a:r>
            <a:r>
              <a:rPr lang="en-US" dirty="0" smtClean="0">
                <a:latin typeface="Consolas" panose="020B0609020204030204" pitchFamily="49" charset="0"/>
                <a:cs typeface="Consolas" panose="020B0609020204030204" pitchFamily="49" charset="0"/>
              </a:rPr>
              <a:t>Scanner</a:t>
            </a:r>
          </a:p>
          <a:p>
            <a:pPr lvl="1"/>
            <a:r>
              <a:rPr lang="en-US" dirty="0" smtClean="0"/>
              <a:t>Or another file, or anywhere else for that matter</a:t>
            </a:r>
            <a:endParaRPr lang="en-US" dirty="0" smtClean="0">
              <a:solidFill>
                <a:srgbClr val="A31515"/>
              </a:solidFill>
              <a:latin typeface="Consolas"/>
            </a:endParaRPr>
          </a:p>
        </p:txBody>
      </p:sp>
    </p:spTree>
    <p:extLst>
      <p:ext uri="{BB962C8B-B14F-4D97-AF65-F5344CB8AC3E}">
        <p14:creationId xmlns:p14="http://schemas.microsoft.com/office/powerpoint/2010/main" val="1590883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I/O</a:t>
            </a:r>
            <a:endParaRPr lang="en-US" dirty="0"/>
          </a:p>
        </p:txBody>
      </p:sp>
      <p:sp>
        <p:nvSpPr>
          <p:cNvPr id="3" name="Content Placeholder 2"/>
          <p:cNvSpPr>
            <a:spLocks noGrp="1"/>
          </p:cNvSpPr>
          <p:nvPr>
            <p:ph idx="4294967295"/>
          </p:nvPr>
        </p:nvSpPr>
        <p:spPr>
          <a:xfrm>
            <a:off x="503238" y="1417637"/>
            <a:ext cx="9069387" cy="4987925"/>
          </a:xfrm>
          <a:prstGeom prst="rect">
            <a:avLst/>
          </a:prstGeom>
        </p:spPr>
        <p:txBody>
          <a:bodyPr/>
          <a:lstStyle/>
          <a:p>
            <a:pPr>
              <a:lnSpc>
                <a:spcPct val="110000"/>
              </a:lnSpc>
            </a:pPr>
            <a:r>
              <a:rPr lang="en-US" dirty="0" smtClean="0"/>
              <a:t>Files can also be used for input (to get data from a file into a program) and output (to put data into a file from a program)</a:t>
            </a:r>
          </a:p>
          <a:p>
            <a:pPr>
              <a:lnSpc>
                <a:spcPct val="110000"/>
              </a:lnSpc>
            </a:pPr>
            <a:r>
              <a:rPr lang="en-US" dirty="0" smtClean="0"/>
              <a:t>Files store data that need to be available after the program ends</a:t>
            </a:r>
          </a:p>
          <a:p>
            <a:pPr lvl="1">
              <a:lnSpc>
                <a:spcPct val="110000"/>
              </a:lnSpc>
            </a:pPr>
            <a:r>
              <a:rPr lang="en-US" dirty="0" smtClean="0"/>
              <a:t>All values in memory or displayed on the screen will be lost when the program terminates</a:t>
            </a:r>
          </a:p>
          <a:p>
            <a:pPr>
              <a:lnSpc>
                <a:spcPct val="110000"/>
              </a:lnSpc>
            </a:pPr>
            <a:r>
              <a:rPr lang="en-US" dirty="0" smtClean="0"/>
              <a:t>Files might store large data sets for input into a program, to save the need to type in all the data values individually</a:t>
            </a:r>
          </a:p>
        </p:txBody>
      </p:sp>
    </p:spTree>
    <p:extLst>
      <p:ext uri="{BB962C8B-B14F-4D97-AF65-F5344CB8AC3E}">
        <p14:creationId xmlns:p14="http://schemas.microsoft.com/office/powerpoint/2010/main" val="33041094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File Name from User</a:t>
            </a:r>
            <a:endParaRPr lang="en-US" dirty="0"/>
          </a:p>
        </p:txBody>
      </p:sp>
      <p:sp>
        <p:nvSpPr>
          <p:cNvPr id="4" name="Rectangle 3"/>
          <p:cNvSpPr/>
          <p:nvPr/>
        </p:nvSpPr>
        <p:spPr>
          <a:xfrm>
            <a:off x="925512" y="1551304"/>
            <a:ext cx="8382000" cy="5526128"/>
          </a:xfrm>
          <a:prstGeom prst="rect">
            <a:avLst/>
          </a:prstGeom>
        </p:spPr>
        <p:txBody>
          <a:bodyPr wrap="square">
            <a:spAutoFit/>
          </a:bodyPr>
          <a:lstStyle/>
          <a:p>
            <a:pPr marL="0" marR="0">
              <a:lnSpc>
                <a:spcPct val="107000"/>
              </a:lnSpc>
              <a:spcBef>
                <a:spcPts val="0"/>
              </a:spcBef>
              <a:spcAft>
                <a:spcPts val="0"/>
              </a:spcAft>
            </a:pPr>
            <a:r>
              <a:rPr lang="en-US" sz="15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5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java.io.FileNotFoundException</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5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java.io.PrintWriter</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5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java.util.Scanner</a:t>
            </a:r>
            <a:r>
              <a:rPr lang="en-US" sz="15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5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5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5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keyboardInput</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5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Scanner(System.</a:t>
            </a:r>
            <a:r>
              <a:rPr lang="en-US" sz="15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String </a:t>
            </a:r>
            <a:r>
              <a:rPr lang="en-US" sz="15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outputFileName</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5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5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5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5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5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the output file name: "</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outputFileName</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5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keyboardInput</a:t>
            </a:r>
            <a:r>
              <a:rPr lang="en-US" sz="15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fout</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5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5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sz="15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outputFileName</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for</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1; </a:t>
            </a:r>
            <a:r>
              <a:rPr lang="en-US" sz="15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1000; </a:t>
            </a:r>
            <a:r>
              <a:rPr lang="en-US" sz="15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fout</a:t>
            </a:r>
            <a:r>
              <a:rPr lang="en-US" sz="15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5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5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5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d%n</a:t>
            </a:r>
            <a:r>
              <a:rPr lang="en-US" sz="15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5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5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5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5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5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500" dirty="0">
                <a:latin typeface="Calibri" panose="020F0502020204030204" pitchFamily="34" charset="0"/>
                <a:ea typeface="Calibri" panose="020F0502020204030204" pitchFamily="34" charset="0"/>
                <a:cs typeface="Times New Roman" panose="02020603050405020304" pitchFamily="18" charset="0"/>
              </a:rPr>
              <a:t> </a:t>
            </a:r>
            <a:r>
              <a:rPr lang="en-US" sz="15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catch</a:t>
            </a:r>
            <a:r>
              <a:rPr lang="en-US" sz="15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5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FileNotFoundException</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5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5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5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5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"File %s </a:t>
            </a:r>
            <a:r>
              <a:rPr lang="en-US" sz="15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not found</a:t>
            </a:r>
            <a:r>
              <a:rPr lang="en-US" sz="15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500" dirty="0" smtClean="0">
                <a:latin typeface="Consolas" panose="020B0609020204030204" pitchFamily="49" charset="0"/>
                <a:ea typeface="Calibri" panose="020F0502020204030204" pitchFamily="34" charset="0"/>
                <a:cs typeface="Times New Roman" panose="02020603050405020304" pitchFamily="18" charset="0"/>
              </a:rPr>
              <a:t>,</a:t>
            </a:r>
            <a:r>
              <a:rPr lang="en-US" sz="15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5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outputFileName</a:t>
            </a:r>
            <a:r>
              <a:rPr lang="en-US" sz="15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5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5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5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5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5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11076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912" y="309562"/>
            <a:ext cx="9372600" cy="1260475"/>
          </a:xfrm>
        </p:spPr>
        <p:txBody>
          <a:bodyPr/>
          <a:lstStyle/>
          <a:p>
            <a:r>
              <a:rPr lang="en-US" sz="3200" dirty="0" smtClean="0">
                <a:latin typeface="Consolas" panose="020B0609020204030204" pitchFamily="49" charset="0"/>
                <a:cs typeface="Consolas" panose="020B0609020204030204" pitchFamily="49" charset="0"/>
              </a:rPr>
              <a:t>Scanner</a:t>
            </a:r>
            <a:r>
              <a:rPr lang="en-US" sz="3200" dirty="0" smtClean="0"/>
              <a:t> and </a:t>
            </a:r>
            <a:r>
              <a:rPr lang="en-US" sz="3200" dirty="0" err="1" smtClean="0">
                <a:latin typeface="Consolas" panose="020B0609020204030204" pitchFamily="49" charset="0"/>
                <a:cs typeface="Consolas" panose="020B0609020204030204" pitchFamily="49" charset="0"/>
              </a:rPr>
              <a:t>PrintWriter</a:t>
            </a:r>
            <a:r>
              <a:rPr lang="en-US" sz="3200" dirty="0" smtClean="0"/>
              <a:t> as Method Parameters</a:t>
            </a:r>
            <a:endParaRPr lang="en-US" sz="3200" dirty="0"/>
          </a:p>
        </p:txBody>
      </p:sp>
      <p:sp>
        <p:nvSpPr>
          <p:cNvPr id="3" name="Content Placeholder 2"/>
          <p:cNvSpPr>
            <a:spLocks noGrp="1"/>
          </p:cNvSpPr>
          <p:nvPr>
            <p:ph idx="4294967295"/>
          </p:nvPr>
        </p:nvSpPr>
        <p:spPr>
          <a:xfrm>
            <a:off x="503238" y="1768475"/>
            <a:ext cx="9069387" cy="4987925"/>
          </a:xfrm>
          <a:prstGeom prst="rect">
            <a:avLst/>
          </a:prstGeom>
        </p:spPr>
        <p:txBody>
          <a:bodyPr/>
          <a:lstStyle/>
          <a:p>
            <a:r>
              <a:rPr lang="en-US" dirty="0" smtClean="0"/>
              <a:t>We've already seen that you can pass a </a:t>
            </a:r>
            <a:r>
              <a:rPr lang="en-US" dirty="0" smtClean="0">
                <a:latin typeface="Consolas" panose="020B0609020204030204" pitchFamily="49" charset="0"/>
                <a:cs typeface="Consolas" panose="020B0609020204030204" pitchFamily="49" charset="0"/>
              </a:rPr>
              <a:t>Scanner</a:t>
            </a:r>
            <a:r>
              <a:rPr lang="en-US" dirty="0" smtClean="0"/>
              <a:t> object as an argument into a method</a:t>
            </a:r>
          </a:p>
          <a:p>
            <a:r>
              <a:rPr lang="en-US" dirty="0" smtClean="0"/>
              <a:t>The same is true for </a:t>
            </a:r>
            <a:r>
              <a:rPr lang="en-US" dirty="0" err="1" smtClean="0">
                <a:latin typeface="Consolas" panose="020B0609020204030204" pitchFamily="49" charset="0"/>
                <a:cs typeface="Consolas" panose="020B0609020204030204" pitchFamily="49" charset="0"/>
              </a:rPr>
              <a:t>PrintWriter</a:t>
            </a:r>
            <a:r>
              <a:rPr lang="en-US" dirty="0" smtClean="0"/>
              <a:t> objects</a:t>
            </a:r>
          </a:p>
          <a:p>
            <a:r>
              <a:rPr lang="en-US" dirty="0" smtClean="0"/>
              <a:t>If you use any </a:t>
            </a:r>
            <a:r>
              <a:rPr lang="en-US" dirty="0" smtClean="0">
                <a:latin typeface="Consolas" panose="020B0609020204030204" pitchFamily="49" charset="0"/>
                <a:cs typeface="Consolas" panose="020B0609020204030204" pitchFamily="49" charset="0"/>
              </a:rPr>
              <a:t>Scanner</a:t>
            </a:r>
            <a:r>
              <a:rPr lang="en-US" dirty="0" smtClean="0"/>
              <a:t> or </a:t>
            </a:r>
            <a:r>
              <a:rPr lang="en-US" dirty="0" err="1" smtClean="0">
                <a:latin typeface="Consolas" panose="020B0609020204030204" pitchFamily="49" charset="0"/>
                <a:cs typeface="Consolas" panose="020B0609020204030204" pitchFamily="49" charset="0"/>
              </a:rPr>
              <a:t>PrintWriter</a:t>
            </a:r>
            <a:r>
              <a:rPr lang="en-US" dirty="0" smtClean="0"/>
              <a:t> methods that might throw an exception, be sure to either catch them in the method where you call those methods or declare that your method </a:t>
            </a:r>
            <a:r>
              <a:rPr lang="en-US" b="1" dirty="0" smtClean="0">
                <a:latin typeface="Consolas" charset="0"/>
                <a:ea typeface="Consolas" charset="0"/>
                <a:cs typeface="Consolas" charset="0"/>
              </a:rPr>
              <a:t>throws</a:t>
            </a:r>
            <a:r>
              <a:rPr lang="en-US" dirty="0" smtClean="0"/>
              <a:t> those exceptions</a:t>
            </a:r>
            <a:endParaRPr lang="en-US" dirty="0"/>
          </a:p>
        </p:txBody>
      </p:sp>
    </p:spTree>
    <p:extLst>
      <p:ext uri="{BB962C8B-B14F-4D97-AF65-F5344CB8AC3E}">
        <p14:creationId xmlns:p14="http://schemas.microsoft.com/office/powerpoint/2010/main" val="4125371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latin typeface="Consolas" panose="020B0609020204030204" pitchFamily="49" charset="0"/>
                <a:cs typeface="Consolas" panose="020B0609020204030204" pitchFamily="49" charset="0"/>
              </a:rPr>
              <a:t>PrintWriter</a:t>
            </a:r>
            <a:r>
              <a:rPr lang="en-US" dirty="0" smtClean="0"/>
              <a:t> Parameter</a:t>
            </a:r>
            <a:endParaRPr lang="en-US" dirty="0"/>
          </a:p>
        </p:txBody>
      </p:sp>
      <p:sp>
        <p:nvSpPr>
          <p:cNvPr id="4" name="Rectangle 3"/>
          <p:cNvSpPr/>
          <p:nvPr/>
        </p:nvSpPr>
        <p:spPr>
          <a:xfrm>
            <a:off x="1260474" y="1455302"/>
            <a:ext cx="8077200" cy="5229124"/>
          </a:xfrm>
          <a:prstGeom prst="rect">
            <a:avLst/>
          </a:prstGeom>
        </p:spPr>
        <p:txBody>
          <a:bodyPr wrap="square">
            <a:spAutoFit/>
          </a:bodyPr>
          <a:lstStyle/>
          <a:p>
            <a:pPr marL="0" marR="0">
              <a:lnSpc>
                <a:spcPct val="107000"/>
              </a:lnSpc>
              <a:spcBef>
                <a:spcPts val="0"/>
              </a:spcBef>
              <a:spcAft>
                <a:spcPts val="0"/>
              </a:spcAft>
            </a:pPr>
            <a:r>
              <a:rPr lang="en-US" sz="13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java.io.FileNotFoundException</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java.io.PrintWriter</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3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fout</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3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3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sz="13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"testOut.txt"</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outputNumbers</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3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fout</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10, 99);</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300" dirty="0">
                <a:latin typeface="Calibri" panose="020F0502020204030204" pitchFamily="34" charset="0"/>
                <a:ea typeface="Calibri" panose="020F0502020204030204" pitchFamily="34" charset="0"/>
                <a:cs typeface="Times New Roman" panose="02020603050405020304" pitchFamily="18" charset="0"/>
              </a:rPr>
              <a:t> </a:t>
            </a:r>
            <a:r>
              <a:rPr lang="en-US" sz="13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catch</a:t>
            </a:r>
            <a:r>
              <a:rPr lang="en-US" sz="13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3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FileNotFoundException</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3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3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3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3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3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File testOut.txt not found</a:t>
            </a:r>
            <a:r>
              <a:rPr lang="en-US" sz="13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3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3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outputNumbers</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3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output</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start</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stop</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count</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1;</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for</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b="1" dirty="0" err="1">
                <a:solidFill>
                  <a:srgbClr val="7F0055"/>
                </a:solidFill>
                <a:latin typeface="Consolas" panose="020B0609020204030204" pitchFamily="49" charset="0"/>
                <a:ea typeface="Calibri" panose="020F0502020204030204" pitchFamily="34" charset="0"/>
                <a:cs typeface="Times New Roman" panose="02020603050405020304" pitchFamily="18" charset="0"/>
              </a:rPr>
              <a:t>int</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3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start</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&lt;= </a:t>
            </a:r>
            <a:r>
              <a:rPr lang="en-US" sz="13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stop</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3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count++) </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if</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3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count</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10 == 0) {</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output</a:t>
            </a:r>
            <a:r>
              <a:rPr lang="en-US" sz="13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3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3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3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d%n</a:t>
            </a:r>
            <a:r>
              <a:rPr lang="en-US" sz="13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3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3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else</a:t>
            </a: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output</a:t>
            </a:r>
            <a:r>
              <a:rPr lang="en-US" sz="13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3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3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"%d "</a:t>
            </a:r>
            <a:r>
              <a:rPr lang="en-US" sz="1300" dirty="0" smtClean="0">
                <a:latin typeface="Consolas" panose="020B0609020204030204" pitchFamily="49" charset="0"/>
                <a:ea typeface="Calibri" panose="020F0502020204030204" pitchFamily="34" charset="0"/>
                <a:cs typeface="Times New Roman" panose="02020603050405020304" pitchFamily="18" charset="0"/>
              </a:rPr>
              <a:t>,</a:t>
            </a:r>
            <a:r>
              <a:rPr lang="en-US" sz="13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3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a:t>
            </a:r>
            <a:r>
              <a:rPr lang="en-US" sz="13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3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3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78901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Text Placeholder 2"/>
          <p:cNvSpPr>
            <a:spLocks noGrp="1"/>
          </p:cNvSpPr>
          <p:nvPr>
            <p:ph type="body" sz="quarter" idx="10"/>
          </p:nvPr>
        </p:nvSpPr>
        <p:spPr/>
        <p:txBody>
          <a:bodyPr/>
          <a:lstStyle/>
          <a:p>
            <a:r>
              <a:rPr lang="en-US" dirty="0" smtClean="0"/>
              <a:t>Write a program that copies the contents of one file into another file.  In particular, ask the user for the names of both the original (input) file and the new (output) file.  Write a method that is passed the already created Scanner and </a:t>
            </a:r>
            <a:r>
              <a:rPr lang="en-US" dirty="0" err="1" smtClean="0"/>
              <a:t>PrintWriter</a:t>
            </a:r>
            <a:r>
              <a:rPr lang="en-US" dirty="0" smtClean="0"/>
              <a:t> objects to do all of the copying (reading and writing).</a:t>
            </a:r>
            <a:endParaRPr lang="en-US" dirty="0"/>
          </a:p>
        </p:txBody>
      </p:sp>
    </p:spTree>
    <p:extLst>
      <p:ext uri="{BB962C8B-B14F-4D97-AF65-F5344CB8AC3E}">
        <p14:creationId xmlns:p14="http://schemas.microsoft.com/office/powerpoint/2010/main" val="8681572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Rectangle 2"/>
          <p:cNvSpPr/>
          <p:nvPr/>
        </p:nvSpPr>
        <p:spPr>
          <a:xfrm>
            <a:off x="2216151" y="1335113"/>
            <a:ext cx="6786562" cy="5823261"/>
          </a:xfrm>
          <a:prstGeom prst="rect">
            <a:avLst/>
          </a:prstGeom>
        </p:spPr>
        <p:txBody>
          <a:bodyPr wrap="square">
            <a:spAutoFit/>
          </a:bodyPr>
          <a:lstStyle/>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java.io.FileNotFoundException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java.io.PrintWriter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java.util.Scanner</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keyboardInput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Scanner(System.</a:t>
            </a:r>
            <a:r>
              <a:rPr lang="en-US" sz="1200" b="1" i="1" dirty="0">
                <a:solidFill>
                  <a:srgbClr val="0000C0"/>
                </a:solidFill>
                <a:latin typeface="Consolas" panose="020B0609020204030204" pitchFamily="49" charset="0"/>
                <a:ea typeface="Calibri" panose="020F0502020204030204" pitchFamily="34" charset="0"/>
                <a:cs typeface="Times New Roman" panose="02020603050405020304" pitchFamily="18" charset="0"/>
              </a:rPr>
              <a:t>in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the input file name: "</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String </a:t>
            </a:r>
            <a:r>
              <a:rPr lang="en-US" sz="12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inputFileName</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keyboardInput</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Enter the output file name: "</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String </a:t>
            </a:r>
            <a:r>
              <a:rPr lang="en-US" sz="12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outputFileName</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keyboardInput</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fin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inputFileName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fout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outputFileName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copyFile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fin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fout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100" dirty="0">
                <a:latin typeface="Calibri" panose="020F0502020204030204" pitchFamily="34" charset="0"/>
                <a:ea typeface="Calibri" panose="020F0502020204030204" pitchFamily="34" charset="0"/>
                <a:cs typeface="Times New Roman" panose="02020603050405020304" pitchFamily="18" charset="0"/>
              </a:rPr>
              <a:t> </a:t>
            </a:r>
            <a:r>
              <a:rPr lang="en-US" sz="12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catch</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FileNotFoundException</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File not found</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2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copyFile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(Scanner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original</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PrintWriter</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copy</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while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original</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.hasNextLine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String </a:t>
            </a:r>
            <a:r>
              <a:rPr lang="en-US" sz="12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line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2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original</a:t>
            </a:r>
            <a:r>
              <a:rPr lang="en-US" sz="12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.nextLine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200" dirty="0" err="1"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copy</a:t>
            </a:r>
            <a:r>
              <a:rPr lang="en-US" sz="12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err="1"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s%n</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200" dirty="0" smtClean="0">
                <a:latin typeface="Consolas" panose="020B0609020204030204" pitchFamily="49" charset="0"/>
                <a:ea typeface="Calibri" panose="020F0502020204030204" pitchFamily="34" charset="0"/>
                <a:cs typeface="Times New Roman" panose="02020603050405020304" pitchFamily="18" charset="0"/>
              </a:rPr>
              <a:t>,</a:t>
            </a:r>
            <a:r>
              <a:rPr lang="en-US" sz="12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 </a:t>
            </a:r>
            <a:r>
              <a:rPr lang="en-US" sz="1200" dirty="0" smtClean="0">
                <a:solidFill>
                  <a:srgbClr val="6A3E3E"/>
                </a:solidFill>
                <a:latin typeface="Consolas" panose="020B0609020204030204" pitchFamily="49" charset="0"/>
                <a:ea typeface="Calibri" panose="020F0502020204030204" pitchFamily="34" charset="0"/>
                <a:cs typeface="Times New Roman" panose="02020603050405020304" pitchFamily="18" charset="0"/>
              </a:rPr>
              <a:t>line</a:t>
            </a: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687106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I/O Summary</a:t>
            </a:r>
            <a:endParaRPr lang="en-US" dirty="0"/>
          </a:p>
        </p:txBody>
      </p:sp>
      <p:sp>
        <p:nvSpPr>
          <p:cNvPr id="3" name="Content Placeholder 2"/>
          <p:cNvSpPr>
            <a:spLocks noGrp="1"/>
          </p:cNvSpPr>
          <p:nvPr>
            <p:ph idx="4294967295"/>
          </p:nvPr>
        </p:nvSpPr>
        <p:spPr>
          <a:xfrm>
            <a:off x="468312" y="1363319"/>
            <a:ext cx="9261474" cy="4987925"/>
          </a:xfrm>
          <a:prstGeom prst="rect">
            <a:avLst/>
          </a:prstGeom>
        </p:spPr>
        <p:txBody>
          <a:bodyPr/>
          <a:lstStyle/>
          <a:p>
            <a:r>
              <a:rPr lang="en-US" sz="2800" dirty="0" smtClean="0"/>
              <a:t>You can read from and write to files just like getting input and output with </a:t>
            </a:r>
            <a:r>
              <a:rPr lang="en-US" sz="2800" dirty="0">
                <a:latin typeface="Consolas" panose="020B0609020204030204" pitchFamily="49" charset="0"/>
                <a:ea typeface="Calibri" panose="020F0502020204030204" pitchFamily="34" charset="0"/>
              </a:rPr>
              <a:t>System.</a:t>
            </a:r>
            <a:r>
              <a:rPr lang="en-US" sz="2800" b="1" i="1" dirty="0">
                <a:solidFill>
                  <a:srgbClr val="0000C0"/>
                </a:solidFill>
                <a:latin typeface="Consolas" panose="020B0609020204030204" pitchFamily="49" charset="0"/>
                <a:ea typeface="Calibri" panose="020F0502020204030204" pitchFamily="34" charset="0"/>
              </a:rPr>
              <a:t>in </a:t>
            </a:r>
            <a:r>
              <a:rPr lang="en-US" sz="2800" dirty="0" smtClean="0"/>
              <a:t>and </a:t>
            </a:r>
            <a:r>
              <a:rPr lang="en-US" sz="2800" dirty="0" err="1" smtClean="0">
                <a:latin typeface="Consolas" panose="020B0609020204030204" pitchFamily="49" charset="0"/>
                <a:ea typeface="Calibri" panose="020F0502020204030204" pitchFamily="34" charset="0"/>
              </a:rPr>
              <a:t>System.</a:t>
            </a:r>
            <a:r>
              <a:rPr lang="en-US" sz="2800" b="1" i="1" dirty="0" err="1" smtClean="0">
                <a:solidFill>
                  <a:srgbClr val="0000C0"/>
                </a:solidFill>
                <a:latin typeface="Consolas" panose="020B0609020204030204" pitchFamily="49" charset="0"/>
                <a:ea typeface="Calibri" panose="020F0502020204030204" pitchFamily="34" charset="0"/>
              </a:rPr>
              <a:t>out</a:t>
            </a:r>
            <a:endParaRPr lang="en-US" sz="2400" dirty="0" smtClean="0"/>
          </a:p>
          <a:p>
            <a:r>
              <a:rPr lang="en-US" sz="2800" dirty="0" smtClean="0"/>
              <a:t>Use a </a:t>
            </a:r>
            <a:r>
              <a:rPr lang="en-US" sz="2800" dirty="0" smtClean="0">
                <a:latin typeface="Consolas" panose="020B0609020204030204" pitchFamily="49" charset="0"/>
                <a:cs typeface="Consolas" panose="020B0609020204030204" pitchFamily="49" charset="0"/>
              </a:rPr>
              <a:t>File</a:t>
            </a:r>
            <a:r>
              <a:rPr lang="en-US" sz="2800" dirty="0" smtClean="0"/>
              <a:t> object to represent a file in your program</a:t>
            </a:r>
          </a:p>
          <a:p>
            <a:r>
              <a:rPr lang="en-US" sz="2800" dirty="0" smtClean="0"/>
              <a:t>Use a </a:t>
            </a:r>
            <a:r>
              <a:rPr lang="en-US" sz="2800" dirty="0" smtClean="0">
                <a:latin typeface="Consolas" panose="020B0609020204030204" pitchFamily="49" charset="0"/>
                <a:cs typeface="Consolas" panose="020B0609020204030204" pitchFamily="49" charset="0"/>
              </a:rPr>
              <a:t>Scanner</a:t>
            </a:r>
            <a:r>
              <a:rPr lang="en-US" sz="2800" dirty="0" smtClean="0"/>
              <a:t> with a </a:t>
            </a:r>
            <a:r>
              <a:rPr lang="en-US" sz="2800" dirty="0" smtClean="0">
                <a:latin typeface="Consolas" panose="020B0609020204030204" pitchFamily="49" charset="0"/>
                <a:cs typeface="Consolas" panose="020B0609020204030204" pitchFamily="49" charset="0"/>
              </a:rPr>
              <a:t>File</a:t>
            </a:r>
            <a:r>
              <a:rPr lang="en-US" sz="2800" dirty="0" smtClean="0"/>
              <a:t> to read from the file</a:t>
            </a:r>
          </a:p>
          <a:p>
            <a:pPr lvl="1"/>
            <a:r>
              <a:rPr lang="en-US" sz="2400" dirty="0" smtClean="0"/>
              <a:t>Use the </a:t>
            </a:r>
            <a:r>
              <a:rPr lang="en-US" sz="2400" dirty="0" smtClean="0">
                <a:latin typeface="Consolas" panose="020B0609020204030204" pitchFamily="49" charset="0"/>
                <a:cs typeface="Consolas" panose="020B0609020204030204" pitchFamily="49" charset="0"/>
              </a:rPr>
              <a:t>next() </a:t>
            </a:r>
            <a:r>
              <a:rPr lang="en-US" sz="2400" dirty="0" smtClean="0"/>
              <a:t>methods to read values and </a:t>
            </a:r>
            <a:r>
              <a:rPr lang="en-US" sz="2400" dirty="0" err="1" smtClean="0">
                <a:latin typeface="Consolas" panose="020B0609020204030204" pitchFamily="49" charset="0"/>
                <a:cs typeface="Consolas" panose="020B0609020204030204" pitchFamily="49" charset="0"/>
              </a:rPr>
              <a:t>hasNext</a:t>
            </a:r>
            <a:r>
              <a:rPr lang="en-US" sz="2400" dirty="0" smtClean="0">
                <a:latin typeface="Consolas" panose="020B0609020204030204" pitchFamily="49" charset="0"/>
                <a:cs typeface="Consolas" panose="020B0609020204030204" pitchFamily="49" charset="0"/>
              </a:rPr>
              <a:t>() </a:t>
            </a:r>
            <a:r>
              <a:rPr lang="en-US" sz="2400" dirty="0" smtClean="0"/>
              <a:t>methods to check for more values</a:t>
            </a:r>
          </a:p>
          <a:p>
            <a:r>
              <a:rPr lang="en-US" sz="2800" dirty="0" smtClean="0"/>
              <a:t>Use a </a:t>
            </a:r>
            <a:r>
              <a:rPr lang="en-US" sz="2800" dirty="0" err="1" smtClean="0">
                <a:latin typeface="Consolas" panose="020B0609020204030204" pitchFamily="49" charset="0"/>
                <a:cs typeface="Consolas" panose="020B0609020204030204" pitchFamily="49" charset="0"/>
              </a:rPr>
              <a:t>PrintWriter</a:t>
            </a:r>
            <a:r>
              <a:rPr lang="en-US" sz="2800" dirty="0" smtClean="0"/>
              <a:t> with a </a:t>
            </a:r>
            <a:r>
              <a:rPr lang="en-US" sz="2800" dirty="0" smtClean="0">
                <a:latin typeface="Consolas" panose="020B0609020204030204" pitchFamily="49" charset="0"/>
                <a:cs typeface="Consolas" panose="020B0609020204030204" pitchFamily="49" charset="0"/>
              </a:rPr>
              <a:t>File</a:t>
            </a:r>
            <a:r>
              <a:rPr lang="en-US" sz="2800" dirty="0" smtClean="0"/>
              <a:t> to write to the file</a:t>
            </a:r>
          </a:p>
          <a:p>
            <a:pPr lvl="1"/>
            <a:r>
              <a:rPr lang="en-US" sz="2400" dirty="0" smtClean="0"/>
              <a:t>Use the </a:t>
            </a:r>
            <a:r>
              <a:rPr lang="en-US" sz="2400" dirty="0" smtClean="0">
                <a:latin typeface="Consolas" panose="020B0609020204030204" pitchFamily="49" charset="0"/>
                <a:cs typeface="Consolas" panose="020B0609020204030204" pitchFamily="49" charset="0"/>
              </a:rPr>
              <a:t>print() </a:t>
            </a:r>
            <a:r>
              <a:rPr lang="en-US" sz="2400" dirty="0" smtClean="0"/>
              <a:t>methods to write values</a:t>
            </a:r>
          </a:p>
          <a:p>
            <a:r>
              <a:rPr lang="en-US" sz="2800" dirty="0" smtClean="0"/>
              <a:t>Use the try-with-resource syntax to automatically close the </a:t>
            </a:r>
            <a:r>
              <a:rPr lang="en-US" sz="2800" dirty="0" smtClean="0">
                <a:latin typeface="Consolas" panose="020B0609020204030204" pitchFamily="49" charset="0"/>
                <a:cs typeface="Consolas" panose="020B0609020204030204" pitchFamily="49" charset="0"/>
              </a:rPr>
              <a:t>Scanner</a:t>
            </a:r>
            <a:r>
              <a:rPr lang="en-US" sz="2800" dirty="0" smtClean="0"/>
              <a:t> or </a:t>
            </a:r>
            <a:r>
              <a:rPr lang="en-US" sz="2800" dirty="0" err="1" smtClean="0">
                <a:latin typeface="Consolas" panose="020B0609020204030204" pitchFamily="49" charset="0"/>
                <a:cs typeface="Consolas" panose="020B0609020204030204" pitchFamily="49" charset="0"/>
              </a:rPr>
              <a:t>PrintWriter</a:t>
            </a:r>
            <a:r>
              <a:rPr lang="en-US" sz="2800" dirty="0" smtClean="0"/>
              <a:t> when done</a:t>
            </a:r>
            <a:endParaRPr lang="en-US" sz="28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6457571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nsolas" panose="020B0609020204030204" pitchFamily="49" charset="0"/>
                <a:cs typeface="Consolas" panose="020B0609020204030204" pitchFamily="49" charset="0"/>
              </a:rPr>
              <a:t>File</a:t>
            </a:r>
            <a:r>
              <a:rPr lang="en-US" dirty="0" smtClean="0"/>
              <a:t> Objects</a:t>
            </a:r>
            <a:endParaRPr lang="en-US" dirty="0"/>
          </a:p>
        </p:txBody>
      </p:sp>
      <p:sp>
        <p:nvSpPr>
          <p:cNvPr id="3" name="Text Placeholder 2"/>
          <p:cNvSpPr>
            <a:spLocks noGrp="1"/>
          </p:cNvSpPr>
          <p:nvPr>
            <p:ph type="body" sz="quarter" idx="10"/>
          </p:nvPr>
        </p:nvSpPr>
        <p:spPr>
          <a:xfrm>
            <a:off x="487167" y="1722437"/>
            <a:ext cx="9143999" cy="5334000"/>
          </a:xfrm>
        </p:spPr>
        <p:txBody>
          <a:bodyPr/>
          <a:lstStyle/>
          <a:p>
            <a:r>
              <a:rPr lang="en-US" sz="2800" dirty="0" smtClean="0"/>
              <a:t>In Java, files on your computer are represented with </a:t>
            </a:r>
            <a:r>
              <a:rPr lang="en-US" sz="2800" dirty="0" smtClean="0">
                <a:latin typeface="Consolas" panose="020B0609020204030204" pitchFamily="49" charset="0"/>
                <a:cs typeface="Consolas" panose="020B0609020204030204" pitchFamily="49" charset="0"/>
              </a:rPr>
              <a:t>File</a:t>
            </a:r>
            <a:r>
              <a:rPr lang="en-US" sz="2800" dirty="0" smtClean="0"/>
              <a:t> objects</a:t>
            </a:r>
          </a:p>
          <a:p>
            <a:pPr lvl="1"/>
            <a:r>
              <a:rPr lang="en-US" sz="2400" dirty="0" smtClean="0"/>
              <a:t>Part of the </a:t>
            </a:r>
            <a:r>
              <a:rPr lang="en-US" sz="2400" dirty="0" smtClean="0">
                <a:latin typeface="Consolas" panose="020B0609020204030204" pitchFamily="49" charset="0"/>
                <a:cs typeface="Consolas" panose="020B0609020204030204" pitchFamily="49" charset="0"/>
              </a:rPr>
              <a:t>java.io</a:t>
            </a:r>
            <a:r>
              <a:rPr lang="en-US" sz="2400" dirty="0" smtClean="0"/>
              <a:t> package that must be imported</a:t>
            </a:r>
          </a:p>
          <a:p>
            <a:r>
              <a:rPr lang="en-US" sz="2800" dirty="0" smtClean="0"/>
              <a:t>New </a:t>
            </a:r>
            <a:r>
              <a:rPr lang="en-US" sz="2800" dirty="0" smtClean="0">
                <a:latin typeface="Consolas" panose="020B0609020204030204" pitchFamily="49" charset="0"/>
                <a:cs typeface="Consolas" panose="020B0609020204030204" pitchFamily="49" charset="0"/>
              </a:rPr>
              <a:t>File</a:t>
            </a:r>
            <a:r>
              <a:rPr lang="en-US" sz="2800" dirty="0" smtClean="0"/>
              <a:t> objects are created for each file that you want to read from or write to</a:t>
            </a:r>
          </a:p>
          <a:p>
            <a:r>
              <a:rPr lang="en-US" sz="2800" dirty="0" smtClean="0"/>
              <a:t>For example:</a:t>
            </a:r>
          </a:p>
          <a:p>
            <a:r>
              <a:rPr lang="en-US" sz="2800" dirty="0" smtClean="0"/>
              <a:t>There are many methods you can use with </a:t>
            </a:r>
            <a:r>
              <a:rPr lang="en-US" sz="2800" dirty="0" smtClean="0">
                <a:latin typeface="Consolas" panose="020B0609020204030204" pitchFamily="49" charset="0"/>
                <a:cs typeface="Consolas" panose="020B0609020204030204" pitchFamily="49" charset="0"/>
              </a:rPr>
              <a:t>File</a:t>
            </a:r>
            <a:r>
              <a:rPr lang="en-US" sz="2800" dirty="0" smtClean="0"/>
              <a:t> objects, but we are going to focus on how to use them for input and output</a:t>
            </a:r>
            <a:endParaRPr lang="en-US" sz="2800" dirty="0"/>
          </a:p>
        </p:txBody>
      </p:sp>
      <p:sp>
        <p:nvSpPr>
          <p:cNvPr id="4" name="Rectangle 3"/>
          <p:cNvSpPr/>
          <p:nvPr/>
        </p:nvSpPr>
        <p:spPr>
          <a:xfrm>
            <a:off x="3113747" y="4671708"/>
            <a:ext cx="6096000" cy="514628"/>
          </a:xfrm>
          <a:prstGeom prst="rect">
            <a:avLst/>
          </a:prstGeom>
        </p:spPr>
        <p:txBody>
          <a:bodyPr wrap="square">
            <a:spAutoFit/>
          </a:bodyPr>
          <a:lstStyle/>
          <a:p>
            <a:r>
              <a:rPr lang="en-US" sz="2800" dirty="0">
                <a:solidFill>
                  <a:srgbClr val="000000"/>
                </a:solidFill>
                <a:latin typeface="Consolas" panose="020B0609020204030204" pitchFamily="49" charset="0"/>
                <a:ea typeface="Calibri" panose="020F0502020204030204" pitchFamily="34" charset="0"/>
              </a:rPr>
              <a:t>File </a:t>
            </a:r>
            <a:r>
              <a:rPr lang="en-US" sz="2800" dirty="0">
                <a:solidFill>
                  <a:srgbClr val="6A3E3E"/>
                </a:solidFill>
                <a:latin typeface="Consolas" panose="020B0609020204030204" pitchFamily="49" charset="0"/>
                <a:ea typeface="Calibri" panose="020F0502020204030204" pitchFamily="34" charset="0"/>
              </a:rPr>
              <a:t>f</a:t>
            </a:r>
            <a:r>
              <a:rPr lang="en-US" sz="2800" dirty="0">
                <a:solidFill>
                  <a:srgbClr val="000000"/>
                </a:solidFill>
                <a:latin typeface="Consolas" panose="020B0609020204030204" pitchFamily="49" charset="0"/>
                <a:ea typeface="Calibri" panose="020F0502020204030204" pitchFamily="34" charset="0"/>
              </a:rPr>
              <a:t> = </a:t>
            </a:r>
            <a:r>
              <a:rPr lang="en-US" sz="2800" b="1" dirty="0">
                <a:solidFill>
                  <a:srgbClr val="7F0055"/>
                </a:solidFill>
                <a:latin typeface="Consolas" panose="020B0609020204030204" pitchFamily="49" charset="0"/>
                <a:ea typeface="Calibri" panose="020F0502020204030204" pitchFamily="34" charset="0"/>
              </a:rPr>
              <a:t>new</a:t>
            </a:r>
            <a:r>
              <a:rPr lang="en-US" sz="2800" dirty="0">
                <a:solidFill>
                  <a:srgbClr val="000000"/>
                </a:solidFill>
                <a:latin typeface="Consolas" panose="020B0609020204030204" pitchFamily="49" charset="0"/>
                <a:ea typeface="Calibri" panose="020F0502020204030204" pitchFamily="34" charset="0"/>
              </a:rPr>
              <a:t> File(</a:t>
            </a:r>
            <a:r>
              <a:rPr lang="en-US" sz="2800" dirty="0">
                <a:solidFill>
                  <a:srgbClr val="2A00FF"/>
                </a:solidFill>
                <a:latin typeface="Consolas" panose="020B0609020204030204" pitchFamily="49" charset="0"/>
                <a:ea typeface="Calibri" panose="020F0502020204030204" pitchFamily="34" charset="0"/>
              </a:rPr>
              <a:t>"test.txt"</a:t>
            </a:r>
            <a:r>
              <a:rPr lang="en-US" sz="2800" dirty="0">
                <a:solidFill>
                  <a:srgbClr val="000000"/>
                </a:solidFill>
                <a:latin typeface="Consolas" panose="020B0609020204030204" pitchFamily="49" charset="0"/>
                <a:ea typeface="Calibri" panose="020F0502020204030204" pitchFamily="34" charset="0"/>
              </a:rPr>
              <a:t>);</a:t>
            </a:r>
            <a:endParaRPr lang="en-US" sz="2800" dirty="0"/>
          </a:p>
        </p:txBody>
      </p:sp>
    </p:spTree>
    <p:extLst>
      <p:ext uri="{BB962C8B-B14F-4D97-AF65-F5344CB8AC3E}">
        <p14:creationId xmlns:p14="http://schemas.microsoft.com/office/powerpoint/2010/main" val="32317157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Input</a:t>
            </a:r>
            <a:endParaRPr lang="en-US" dirty="0"/>
          </a:p>
        </p:txBody>
      </p:sp>
      <p:sp>
        <p:nvSpPr>
          <p:cNvPr id="3" name="Text Placeholder 2"/>
          <p:cNvSpPr>
            <a:spLocks noGrp="1"/>
          </p:cNvSpPr>
          <p:nvPr>
            <p:ph type="body" sz="quarter" idx="10"/>
          </p:nvPr>
        </p:nvSpPr>
        <p:spPr>
          <a:xfrm>
            <a:off x="487167" y="1493837"/>
            <a:ext cx="9143999" cy="5334000"/>
          </a:xfrm>
        </p:spPr>
        <p:txBody>
          <a:bodyPr/>
          <a:lstStyle/>
          <a:p>
            <a:r>
              <a:rPr lang="en-US" sz="2800" dirty="0" smtClean="0"/>
              <a:t>Reading from a file is done with a </a:t>
            </a:r>
            <a:r>
              <a:rPr lang="en-US" sz="2800" dirty="0" smtClean="0">
                <a:latin typeface="Consolas" panose="020B0609020204030204" pitchFamily="49" charset="0"/>
                <a:cs typeface="Consolas" panose="020B0609020204030204" pitchFamily="49" charset="0"/>
              </a:rPr>
              <a:t>Scanner</a:t>
            </a:r>
            <a:r>
              <a:rPr lang="en-US" sz="2800" dirty="0" smtClean="0"/>
              <a:t> object, the same as we've been doing for keyboard input</a:t>
            </a:r>
          </a:p>
          <a:p>
            <a:r>
              <a:rPr lang="en-US" sz="2800" dirty="0" smtClean="0"/>
              <a:t>When you create a </a:t>
            </a:r>
            <a:r>
              <a:rPr lang="en-US" sz="2800" dirty="0" smtClean="0">
                <a:latin typeface="Consolas" panose="020B0609020204030204" pitchFamily="49" charset="0"/>
                <a:cs typeface="Consolas" panose="020B0609020204030204" pitchFamily="49" charset="0"/>
              </a:rPr>
              <a:t>Scanner</a:t>
            </a:r>
            <a:r>
              <a:rPr lang="en-US" sz="2800" dirty="0" smtClean="0"/>
              <a:t> for file input, use the </a:t>
            </a:r>
            <a:r>
              <a:rPr lang="en-US" sz="2800" dirty="0" smtClean="0">
                <a:latin typeface="Consolas" panose="020B0609020204030204" pitchFamily="49" charset="0"/>
                <a:cs typeface="Consolas" panose="020B0609020204030204" pitchFamily="49" charset="0"/>
              </a:rPr>
              <a:t>File</a:t>
            </a:r>
            <a:r>
              <a:rPr lang="en-US" sz="2800" dirty="0" smtClean="0"/>
              <a:t> object instead of </a:t>
            </a:r>
            <a:r>
              <a:rPr lang="en-US" sz="2800" dirty="0">
                <a:latin typeface="Consolas" panose="020B0609020204030204" pitchFamily="49" charset="0"/>
                <a:ea typeface="Calibri" panose="020F0502020204030204" pitchFamily="34" charset="0"/>
              </a:rPr>
              <a:t>System.</a:t>
            </a:r>
            <a:r>
              <a:rPr lang="en-US" sz="2800" b="1" i="1" dirty="0">
                <a:solidFill>
                  <a:srgbClr val="0000C0"/>
                </a:solidFill>
                <a:latin typeface="Consolas" panose="020B0609020204030204" pitchFamily="49" charset="0"/>
                <a:ea typeface="Calibri" panose="020F0502020204030204" pitchFamily="34" charset="0"/>
              </a:rPr>
              <a:t>in </a:t>
            </a:r>
            <a:endParaRPr lang="en-US" sz="2800" b="1" i="1" dirty="0" smtClean="0">
              <a:solidFill>
                <a:srgbClr val="0000C0"/>
              </a:solidFill>
              <a:latin typeface="Consolas" panose="020B0609020204030204" pitchFamily="49" charset="0"/>
              <a:ea typeface="Calibri" panose="020F0502020204030204" pitchFamily="34" charset="0"/>
            </a:endParaRPr>
          </a:p>
          <a:p>
            <a:r>
              <a:rPr lang="en-US" sz="2800" dirty="0" smtClean="0"/>
              <a:t>Example:</a:t>
            </a:r>
          </a:p>
          <a:p>
            <a:endParaRPr lang="en-US" sz="2800" dirty="0" smtClean="0"/>
          </a:p>
          <a:p>
            <a:r>
              <a:rPr lang="en-US" sz="2800" dirty="0" smtClean="0"/>
              <a:t>Or, these can be combined into a single statement:</a:t>
            </a:r>
          </a:p>
          <a:p>
            <a:endParaRPr lang="en-US" sz="2800" dirty="0"/>
          </a:p>
        </p:txBody>
      </p:sp>
      <p:sp>
        <p:nvSpPr>
          <p:cNvPr id="4" name="Rectangle 3"/>
          <p:cNvSpPr/>
          <p:nvPr/>
        </p:nvSpPr>
        <p:spPr>
          <a:xfrm>
            <a:off x="2906712" y="3915915"/>
            <a:ext cx="6096001" cy="936923"/>
          </a:xfrm>
          <a:prstGeom prst="rect">
            <a:avLst/>
          </a:prstGeom>
        </p:spPr>
        <p:txBody>
          <a:bodyPr wrap="square">
            <a:spAutoFit/>
          </a:bodyPr>
          <a:lstStyle/>
          <a:p>
            <a:r>
              <a:rPr lang="en-US" sz="2800" dirty="0">
                <a:solidFill>
                  <a:srgbClr val="000000"/>
                </a:solidFill>
                <a:latin typeface="Consolas" panose="020B0609020204030204" pitchFamily="49" charset="0"/>
                <a:ea typeface="Calibri" panose="020F0502020204030204" pitchFamily="34" charset="0"/>
              </a:rPr>
              <a:t>File </a:t>
            </a:r>
            <a:r>
              <a:rPr lang="en-US" sz="2800" dirty="0">
                <a:solidFill>
                  <a:srgbClr val="6A3E3E"/>
                </a:solidFill>
                <a:latin typeface="Consolas" panose="020B0609020204030204" pitchFamily="49" charset="0"/>
                <a:ea typeface="Calibri" panose="020F0502020204030204" pitchFamily="34" charset="0"/>
              </a:rPr>
              <a:t>f</a:t>
            </a:r>
            <a:r>
              <a:rPr lang="en-US" sz="2800" dirty="0">
                <a:solidFill>
                  <a:srgbClr val="000000"/>
                </a:solidFill>
                <a:latin typeface="Consolas" panose="020B0609020204030204" pitchFamily="49" charset="0"/>
                <a:ea typeface="Calibri" panose="020F0502020204030204" pitchFamily="34" charset="0"/>
              </a:rPr>
              <a:t> = </a:t>
            </a:r>
            <a:r>
              <a:rPr lang="en-US" sz="2800" b="1" dirty="0">
                <a:solidFill>
                  <a:srgbClr val="7F0055"/>
                </a:solidFill>
                <a:latin typeface="Consolas" panose="020B0609020204030204" pitchFamily="49" charset="0"/>
                <a:ea typeface="Calibri" panose="020F0502020204030204" pitchFamily="34" charset="0"/>
              </a:rPr>
              <a:t>new</a:t>
            </a:r>
            <a:r>
              <a:rPr lang="en-US" sz="2800" dirty="0">
                <a:solidFill>
                  <a:srgbClr val="000000"/>
                </a:solidFill>
                <a:latin typeface="Consolas" panose="020B0609020204030204" pitchFamily="49" charset="0"/>
                <a:ea typeface="Calibri" panose="020F0502020204030204" pitchFamily="34" charset="0"/>
              </a:rPr>
              <a:t> File(</a:t>
            </a:r>
            <a:r>
              <a:rPr lang="en-US" sz="2800" dirty="0">
                <a:solidFill>
                  <a:srgbClr val="2A00FF"/>
                </a:solidFill>
                <a:latin typeface="Consolas" panose="020B0609020204030204" pitchFamily="49" charset="0"/>
                <a:ea typeface="Calibri" panose="020F0502020204030204" pitchFamily="34" charset="0"/>
              </a:rPr>
              <a:t>"test.txt</a:t>
            </a:r>
            <a:r>
              <a:rPr lang="en-US" sz="2800" dirty="0" smtClean="0">
                <a:solidFill>
                  <a:srgbClr val="2A00FF"/>
                </a:solidFill>
                <a:latin typeface="Consolas" panose="020B0609020204030204" pitchFamily="49" charset="0"/>
                <a:ea typeface="Calibri" panose="020F0502020204030204" pitchFamily="34" charset="0"/>
              </a:rPr>
              <a:t>"</a:t>
            </a:r>
            <a:r>
              <a:rPr lang="en-US" sz="2800" dirty="0" smtClean="0">
                <a:solidFill>
                  <a:srgbClr val="000000"/>
                </a:solidFill>
                <a:latin typeface="Consolas" panose="020B0609020204030204" pitchFamily="49" charset="0"/>
                <a:ea typeface="Calibri" panose="020F0502020204030204" pitchFamily="34" charset="0"/>
              </a:rPr>
              <a:t>);</a:t>
            </a:r>
          </a:p>
          <a:p>
            <a:r>
              <a:rPr lang="en-US" sz="2800" dirty="0" smtClean="0">
                <a:solidFill>
                  <a:srgbClr val="000000"/>
                </a:solidFill>
                <a:latin typeface="Consolas" panose="020B0609020204030204" pitchFamily="49" charset="0"/>
                <a:ea typeface="Calibri" panose="020F0502020204030204" pitchFamily="34" charset="0"/>
              </a:rPr>
              <a:t>Scanner </a:t>
            </a:r>
            <a:r>
              <a:rPr lang="en-US" sz="2800" dirty="0">
                <a:solidFill>
                  <a:srgbClr val="6A3E3E"/>
                </a:solidFill>
                <a:latin typeface="Consolas" panose="020B0609020204030204" pitchFamily="49" charset="0"/>
                <a:ea typeface="Calibri" panose="020F0502020204030204" pitchFamily="34" charset="0"/>
              </a:rPr>
              <a:t>fin</a:t>
            </a:r>
            <a:r>
              <a:rPr lang="en-US" sz="2800" dirty="0">
                <a:solidFill>
                  <a:srgbClr val="000000"/>
                </a:solidFill>
                <a:latin typeface="Consolas" panose="020B0609020204030204" pitchFamily="49" charset="0"/>
                <a:ea typeface="Calibri" panose="020F0502020204030204" pitchFamily="34" charset="0"/>
              </a:rPr>
              <a:t> = </a:t>
            </a:r>
            <a:r>
              <a:rPr lang="en-US" sz="2800" b="1" dirty="0">
                <a:solidFill>
                  <a:srgbClr val="7F0055"/>
                </a:solidFill>
                <a:latin typeface="Consolas" panose="020B0609020204030204" pitchFamily="49" charset="0"/>
                <a:ea typeface="Calibri" panose="020F0502020204030204" pitchFamily="34" charset="0"/>
              </a:rPr>
              <a:t>new</a:t>
            </a:r>
            <a:r>
              <a:rPr lang="en-US" sz="2800" dirty="0">
                <a:solidFill>
                  <a:srgbClr val="000000"/>
                </a:solidFill>
                <a:latin typeface="Consolas" panose="020B0609020204030204" pitchFamily="49" charset="0"/>
                <a:ea typeface="Calibri" panose="020F0502020204030204" pitchFamily="34" charset="0"/>
              </a:rPr>
              <a:t> Scanner(</a:t>
            </a:r>
            <a:r>
              <a:rPr lang="en-US" sz="2800" dirty="0">
                <a:solidFill>
                  <a:srgbClr val="6A3E3E"/>
                </a:solidFill>
                <a:latin typeface="Consolas" panose="020B0609020204030204" pitchFamily="49" charset="0"/>
                <a:ea typeface="Calibri" panose="020F0502020204030204" pitchFamily="34" charset="0"/>
              </a:rPr>
              <a:t>f</a:t>
            </a:r>
            <a:r>
              <a:rPr lang="en-US" sz="2800" dirty="0">
                <a:solidFill>
                  <a:srgbClr val="000000"/>
                </a:solidFill>
                <a:latin typeface="Consolas" panose="020B0609020204030204" pitchFamily="49" charset="0"/>
                <a:ea typeface="Calibri" panose="020F0502020204030204" pitchFamily="34" charset="0"/>
              </a:rPr>
              <a:t>);</a:t>
            </a:r>
            <a:endParaRPr lang="en-US" sz="2800" dirty="0"/>
          </a:p>
        </p:txBody>
      </p:sp>
      <p:sp>
        <p:nvSpPr>
          <p:cNvPr id="5" name="Rectangle 4"/>
          <p:cNvSpPr/>
          <p:nvPr/>
        </p:nvSpPr>
        <p:spPr>
          <a:xfrm>
            <a:off x="877593" y="5913437"/>
            <a:ext cx="8363146" cy="454292"/>
          </a:xfrm>
          <a:prstGeom prst="rect">
            <a:avLst/>
          </a:prstGeom>
        </p:spPr>
        <p:txBody>
          <a:bodyPr wrap="square">
            <a:spAutoFit/>
          </a:bodyPr>
          <a:lstStyle/>
          <a:p>
            <a:r>
              <a:rPr lang="en-US" dirty="0" smtClean="0">
                <a:solidFill>
                  <a:srgbClr val="000000"/>
                </a:solidFill>
                <a:latin typeface="Consolas" panose="020B0609020204030204" pitchFamily="49" charset="0"/>
                <a:ea typeface="Calibri" panose="020F0502020204030204" pitchFamily="34" charset="0"/>
              </a:rPr>
              <a:t>Scanner </a:t>
            </a:r>
            <a:r>
              <a:rPr lang="en-US" dirty="0">
                <a:solidFill>
                  <a:srgbClr val="6A3E3E"/>
                </a:solidFill>
                <a:latin typeface="Consolas" panose="020B0609020204030204" pitchFamily="49" charset="0"/>
                <a:ea typeface="Calibri" panose="020F0502020204030204" pitchFamily="34" charset="0"/>
              </a:rPr>
              <a:t>fin</a:t>
            </a:r>
            <a:r>
              <a:rPr lang="en-US" dirty="0">
                <a:solidFill>
                  <a:srgbClr val="000000"/>
                </a:solidFill>
                <a:latin typeface="Consolas" panose="020B0609020204030204" pitchFamily="49" charset="0"/>
                <a:ea typeface="Calibri" panose="020F0502020204030204" pitchFamily="34" charset="0"/>
              </a:rPr>
              <a:t> = </a:t>
            </a:r>
            <a:r>
              <a:rPr lang="en-US" b="1" dirty="0">
                <a:solidFill>
                  <a:srgbClr val="7F0055"/>
                </a:solidFill>
                <a:latin typeface="Consolas" panose="020B0609020204030204" pitchFamily="49" charset="0"/>
                <a:ea typeface="Calibri" panose="020F0502020204030204" pitchFamily="34" charset="0"/>
              </a:rPr>
              <a:t>new</a:t>
            </a:r>
            <a:r>
              <a:rPr lang="en-US" dirty="0">
                <a:solidFill>
                  <a:srgbClr val="000000"/>
                </a:solidFill>
                <a:latin typeface="Consolas" panose="020B0609020204030204" pitchFamily="49" charset="0"/>
                <a:ea typeface="Calibri" panose="020F0502020204030204" pitchFamily="34" charset="0"/>
              </a:rPr>
              <a:t> </a:t>
            </a:r>
            <a:r>
              <a:rPr lang="en-US" dirty="0" smtClean="0">
                <a:solidFill>
                  <a:srgbClr val="000000"/>
                </a:solidFill>
                <a:latin typeface="Consolas" panose="020B0609020204030204" pitchFamily="49" charset="0"/>
                <a:ea typeface="Calibri" panose="020F0502020204030204" pitchFamily="34" charset="0"/>
              </a:rPr>
              <a:t>Scanner(</a:t>
            </a:r>
            <a:r>
              <a:rPr lang="en-US" b="1" dirty="0">
                <a:solidFill>
                  <a:srgbClr val="7F0055"/>
                </a:solidFill>
                <a:latin typeface="Consolas" panose="020B0609020204030204" pitchFamily="49" charset="0"/>
                <a:ea typeface="Calibri" panose="020F0502020204030204" pitchFamily="34" charset="0"/>
              </a:rPr>
              <a:t>new</a:t>
            </a:r>
            <a:r>
              <a:rPr lang="en-US" dirty="0">
                <a:solidFill>
                  <a:srgbClr val="000000"/>
                </a:solidFill>
                <a:latin typeface="Consolas" panose="020B0609020204030204" pitchFamily="49" charset="0"/>
                <a:ea typeface="Calibri" panose="020F0502020204030204" pitchFamily="34" charset="0"/>
              </a:rPr>
              <a:t> File(</a:t>
            </a:r>
            <a:r>
              <a:rPr lang="en-US" dirty="0">
                <a:solidFill>
                  <a:srgbClr val="2A00FF"/>
                </a:solidFill>
                <a:latin typeface="Consolas" panose="020B0609020204030204" pitchFamily="49" charset="0"/>
                <a:ea typeface="Calibri" panose="020F0502020204030204" pitchFamily="34" charset="0"/>
              </a:rPr>
              <a:t>"test.txt"</a:t>
            </a:r>
            <a:r>
              <a:rPr lang="en-US" dirty="0">
                <a:solidFill>
                  <a:srgbClr val="000000"/>
                </a:solidFill>
                <a:latin typeface="Consolas" panose="020B0609020204030204" pitchFamily="49" charset="0"/>
                <a:ea typeface="Calibri" panose="020F0502020204030204" pitchFamily="34" charset="0"/>
              </a:rPr>
              <a:t>)</a:t>
            </a:r>
            <a:r>
              <a:rPr lang="en-US" dirty="0" smtClean="0">
                <a:solidFill>
                  <a:srgbClr val="000000"/>
                </a:solidFill>
                <a:latin typeface="Consolas" panose="020B0609020204030204" pitchFamily="49" charset="0"/>
                <a:ea typeface="Calibri" panose="020F0502020204030204" pitchFamily="34" charset="0"/>
              </a:rPr>
              <a:t>);</a:t>
            </a:r>
            <a:endParaRPr lang="en-US" dirty="0"/>
          </a:p>
        </p:txBody>
      </p:sp>
    </p:spTree>
    <p:extLst>
      <p:ext uri="{BB962C8B-B14F-4D97-AF65-F5344CB8AC3E}">
        <p14:creationId xmlns:p14="http://schemas.microsoft.com/office/powerpoint/2010/main" val="4718207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onsolas" panose="020B0609020204030204" pitchFamily="49" charset="0"/>
                <a:cs typeface="Consolas" panose="020B0609020204030204" pitchFamily="49" charset="0"/>
              </a:rPr>
              <a:t>FileNotFoundException</a:t>
            </a:r>
            <a:endParaRPr lang="en-US" dirty="0">
              <a:latin typeface="Consolas" panose="020B0609020204030204" pitchFamily="49" charset="0"/>
              <a:cs typeface="Consolas" panose="020B0609020204030204" pitchFamily="49" charset="0"/>
            </a:endParaRPr>
          </a:p>
        </p:txBody>
      </p:sp>
      <p:sp>
        <p:nvSpPr>
          <p:cNvPr id="3" name="Text Placeholder 2"/>
          <p:cNvSpPr>
            <a:spLocks noGrp="1"/>
          </p:cNvSpPr>
          <p:nvPr>
            <p:ph type="body" sz="quarter" idx="10"/>
          </p:nvPr>
        </p:nvSpPr>
        <p:spPr>
          <a:xfrm>
            <a:off x="487167" y="1493837"/>
            <a:ext cx="9143999" cy="5334000"/>
          </a:xfrm>
        </p:spPr>
        <p:txBody>
          <a:bodyPr/>
          <a:lstStyle/>
          <a:p>
            <a:r>
              <a:rPr lang="en-US" dirty="0" smtClean="0"/>
              <a:t>When you create the </a:t>
            </a:r>
            <a:r>
              <a:rPr lang="en-US" dirty="0" smtClean="0">
                <a:latin typeface="Consolas" panose="020B0609020204030204" pitchFamily="49" charset="0"/>
                <a:cs typeface="Consolas" panose="020B0609020204030204" pitchFamily="49" charset="0"/>
              </a:rPr>
              <a:t>Scanner</a:t>
            </a:r>
            <a:r>
              <a:rPr lang="en-US" dirty="0" smtClean="0"/>
              <a:t> with a </a:t>
            </a:r>
            <a:r>
              <a:rPr lang="en-US" dirty="0" smtClean="0">
                <a:latin typeface="Consolas" panose="020B0609020204030204" pitchFamily="49" charset="0"/>
                <a:cs typeface="Consolas" panose="020B0609020204030204" pitchFamily="49" charset="0"/>
              </a:rPr>
              <a:t>File</a:t>
            </a:r>
            <a:r>
              <a:rPr lang="en-US" dirty="0" smtClean="0"/>
              <a:t> object, Java will open that file for reading</a:t>
            </a:r>
          </a:p>
          <a:p>
            <a:r>
              <a:rPr lang="en-US" dirty="0" smtClean="0"/>
              <a:t>If the file doesn't exist, a </a:t>
            </a:r>
            <a:r>
              <a:rPr lang="en-US" dirty="0" err="1" smtClean="0">
                <a:latin typeface="Consolas" panose="020B0609020204030204" pitchFamily="49" charset="0"/>
                <a:cs typeface="Consolas" panose="020B0609020204030204" pitchFamily="49" charset="0"/>
              </a:rPr>
              <a:t>FileNotFoundException</a:t>
            </a:r>
            <a:r>
              <a:rPr lang="en-US" dirty="0" smtClean="0"/>
              <a:t> will be thrown</a:t>
            </a:r>
          </a:p>
          <a:p>
            <a:r>
              <a:rPr lang="en-US" dirty="0" smtClean="0"/>
              <a:t>You must use </a:t>
            </a:r>
            <a:r>
              <a:rPr lang="en-US"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a:t>
            </a:r>
            <a:r>
              <a:rPr lang="en-US" dirty="0"/>
              <a:t>/</a:t>
            </a:r>
            <a:r>
              <a:rPr lang="en-US"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catch</a:t>
            </a:r>
            <a:r>
              <a:rPr lang="en-US" dirty="0" smtClean="0"/>
              <a:t> to check for and handle that exception</a:t>
            </a:r>
          </a:p>
          <a:p>
            <a:pPr lvl="1"/>
            <a:r>
              <a:rPr lang="en-US" dirty="0" smtClean="0"/>
              <a:t>Or declare that the method containing the </a:t>
            </a:r>
            <a:r>
              <a:rPr lang="en-US" dirty="0" smtClean="0">
                <a:latin typeface="Consolas" panose="020B0609020204030204" pitchFamily="49" charset="0"/>
                <a:cs typeface="Consolas" panose="020B0609020204030204" pitchFamily="49" charset="0"/>
              </a:rPr>
              <a:t>Scanner</a:t>
            </a:r>
            <a:r>
              <a:rPr lang="en-US" dirty="0" smtClean="0"/>
              <a:t> will </a:t>
            </a:r>
            <a:r>
              <a:rPr lang="en-US" b="1" dirty="0" smtClean="0">
                <a:latin typeface="Consolas" charset="0"/>
                <a:ea typeface="Consolas" charset="0"/>
                <a:cs typeface="Consolas" charset="0"/>
              </a:rPr>
              <a:t>throw</a:t>
            </a:r>
            <a:r>
              <a:rPr lang="en-US" dirty="0" smtClean="0"/>
              <a:t> the exception</a:t>
            </a:r>
          </a:p>
          <a:p>
            <a:pPr lvl="1"/>
            <a:r>
              <a:rPr lang="en-US" dirty="0" smtClean="0"/>
              <a:t>Be sure to handle it somewhere in your program </a:t>
            </a:r>
          </a:p>
          <a:p>
            <a:pPr lvl="1"/>
            <a:endParaRPr lang="en-US" dirty="0"/>
          </a:p>
        </p:txBody>
      </p:sp>
    </p:spTree>
    <p:extLst>
      <p:ext uri="{BB962C8B-B14F-4D97-AF65-F5344CB8AC3E}">
        <p14:creationId xmlns:p14="http://schemas.microsoft.com/office/powerpoint/2010/main" val="2400433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Files</a:t>
            </a:r>
            <a:endParaRPr lang="en-US" dirty="0"/>
          </a:p>
        </p:txBody>
      </p:sp>
      <p:sp>
        <p:nvSpPr>
          <p:cNvPr id="3" name="Text Placeholder 2"/>
          <p:cNvSpPr>
            <a:spLocks noGrp="1"/>
          </p:cNvSpPr>
          <p:nvPr>
            <p:ph type="body" sz="quarter" idx="10"/>
          </p:nvPr>
        </p:nvSpPr>
        <p:spPr>
          <a:xfrm>
            <a:off x="487167" y="1417637"/>
            <a:ext cx="9143999" cy="5334000"/>
          </a:xfrm>
        </p:spPr>
        <p:txBody>
          <a:bodyPr/>
          <a:lstStyle/>
          <a:p>
            <a:r>
              <a:rPr lang="en-US" dirty="0" smtClean="0"/>
              <a:t>When the file is no longer needed in the program, it's important that the file is closed</a:t>
            </a:r>
          </a:p>
          <a:p>
            <a:pPr lvl="1"/>
            <a:r>
              <a:rPr lang="en-US" dirty="0" smtClean="0"/>
              <a:t>Otherwise unexpected program termination might result in data corruption in the file</a:t>
            </a:r>
          </a:p>
          <a:p>
            <a:r>
              <a:rPr lang="en-US" dirty="0" smtClean="0"/>
              <a:t>There are several ways to handle closing files</a:t>
            </a:r>
          </a:p>
          <a:p>
            <a:r>
              <a:rPr lang="en-US" dirty="0" smtClean="0"/>
              <a:t>Newer versions of Java support a convenient mechanism to automatically close files</a:t>
            </a:r>
          </a:p>
          <a:p>
            <a:pPr lvl="1"/>
            <a:r>
              <a:rPr lang="en-US" dirty="0" smtClean="0"/>
              <a:t>Based on </a:t>
            </a:r>
            <a:r>
              <a:rPr lang="en-US"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try </a:t>
            </a:r>
            <a:r>
              <a:rPr lang="en-US" dirty="0" smtClean="0"/>
              <a:t>blocks</a:t>
            </a:r>
          </a:p>
          <a:p>
            <a:pPr lvl="1"/>
            <a:r>
              <a:rPr lang="en-US" dirty="0" smtClean="0"/>
              <a:t>Called try-with-resource</a:t>
            </a:r>
            <a:endParaRPr lang="en-US" dirty="0"/>
          </a:p>
        </p:txBody>
      </p:sp>
    </p:spTree>
    <p:extLst>
      <p:ext uri="{BB962C8B-B14F-4D97-AF65-F5344CB8AC3E}">
        <p14:creationId xmlns:p14="http://schemas.microsoft.com/office/powerpoint/2010/main" val="778245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smtClean="0">
                <a:latin typeface="Consolas" panose="020B0609020204030204" pitchFamily="49" charset="0"/>
                <a:cs typeface="Consolas" panose="020B0609020204030204" pitchFamily="49" charset="0"/>
              </a:rPr>
              <a:t>File</a:t>
            </a:r>
            <a:r>
              <a:rPr lang="en-US" dirty="0" smtClean="0"/>
              <a:t>-based </a:t>
            </a:r>
            <a:r>
              <a:rPr lang="en-US" dirty="0" smtClean="0">
                <a:latin typeface="Consolas" panose="020B0609020204030204" pitchFamily="49" charset="0"/>
                <a:cs typeface="Consolas" panose="020B0609020204030204" pitchFamily="49" charset="0"/>
              </a:rPr>
              <a:t>Scanner</a:t>
            </a:r>
            <a:endParaRPr lang="en-US" dirty="0">
              <a:latin typeface="Consolas" panose="020B0609020204030204" pitchFamily="49" charset="0"/>
              <a:cs typeface="Consolas" panose="020B0609020204030204" pitchFamily="49" charset="0"/>
            </a:endParaRPr>
          </a:p>
        </p:txBody>
      </p:sp>
      <p:sp>
        <p:nvSpPr>
          <p:cNvPr id="3" name="Rectangle 2"/>
          <p:cNvSpPr/>
          <p:nvPr/>
        </p:nvSpPr>
        <p:spPr>
          <a:xfrm>
            <a:off x="1001712" y="1798637"/>
            <a:ext cx="8229600" cy="4208524"/>
          </a:xfrm>
          <a:prstGeom prst="rect">
            <a:avLst/>
          </a:prstGeom>
        </p:spPr>
        <p:txBody>
          <a:bodyPr wrap="square">
            <a:spAutoFit/>
          </a:bodyPr>
          <a:lstStyle/>
          <a:p>
            <a:pPr marL="0" marR="0">
              <a:lnSpc>
                <a:spcPct val="107000"/>
              </a:lnSpc>
              <a:spcBef>
                <a:spcPts val="0"/>
              </a:spcBef>
              <a:spcAft>
                <a:spcPts val="0"/>
              </a:spcAft>
            </a:pPr>
            <a:r>
              <a:rPr lang="en-US" sz="18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java.io.FileNotFoundException</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import</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java.util.Scanner</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class</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ClassExamples</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public</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static</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void</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main(String[] </a:t>
            </a:r>
            <a:r>
              <a:rPr lang="en-US" sz="1800" dirty="0" err="1">
                <a:solidFill>
                  <a:srgbClr val="6A3E3E"/>
                </a:solidFill>
                <a:latin typeface="Consolas" panose="020B0609020204030204" pitchFamily="49" charset="0"/>
                <a:ea typeface="Calibri" panose="020F0502020204030204" pitchFamily="34" charset="0"/>
                <a:cs typeface="Times New Roman" panose="02020603050405020304" pitchFamily="18" charset="0"/>
              </a:rPr>
              <a:t>args</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try</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 </a:t>
            </a:r>
            <a:r>
              <a:rPr lang="en-US" sz="18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fin</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 </a:t>
            </a:r>
            <a:r>
              <a:rPr lang="en-US" sz="18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Scanner(</a:t>
            </a:r>
            <a:r>
              <a:rPr lang="en-US" sz="1800" b="1" dirty="0">
                <a:solidFill>
                  <a:srgbClr val="7F0055"/>
                </a:solidFill>
                <a:latin typeface="Consolas" panose="020B0609020204030204" pitchFamily="49" charset="0"/>
                <a:ea typeface="Calibri" panose="020F0502020204030204" pitchFamily="34" charset="0"/>
                <a:cs typeface="Times New Roman" panose="02020603050405020304" pitchFamily="18" charset="0"/>
              </a:rPr>
              <a:t>new</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File(</a:t>
            </a:r>
            <a:r>
              <a:rPr lang="en-US" sz="18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"test.txt"</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a:solidFill>
                  <a:srgbClr val="3F7F5F"/>
                </a:solidFill>
                <a:latin typeface="Consolas" panose="020B0609020204030204" pitchFamily="49" charset="0"/>
                <a:ea typeface="Calibri" panose="020F0502020204030204" pitchFamily="34" charset="0"/>
                <a:cs typeface="Times New Roman" panose="02020603050405020304" pitchFamily="18" charset="0"/>
              </a:rPr>
              <a:t>// process the file here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600" dirty="0">
                <a:latin typeface="Calibri" panose="020F0502020204030204" pitchFamily="34" charset="0"/>
                <a:ea typeface="Calibri" panose="020F0502020204030204" pitchFamily="34" charset="0"/>
                <a:cs typeface="Times New Roman" panose="02020603050405020304" pitchFamily="18" charset="0"/>
              </a:rPr>
              <a:t> </a:t>
            </a:r>
            <a:r>
              <a:rPr lang="en-US" sz="1800" b="1" dirty="0" smtClean="0">
                <a:solidFill>
                  <a:srgbClr val="7F0055"/>
                </a:solidFill>
                <a:latin typeface="Consolas" panose="020B0609020204030204" pitchFamily="49" charset="0"/>
                <a:ea typeface="Calibri" panose="020F0502020204030204" pitchFamily="34" charset="0"/>
                <a:cs typeface="Times New Roman" panose="02020603050405020304" pitchFamily="18" charset="0"/>
              </a:rPr>
              <a:t>catch</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8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FileNotFoundException</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a:solidFill>
                  <a:srgbClr val="6A3E3E"/>
                </a:solidFill>
                <a:latin typeface="Consolas" panose="020B0609020204030204" pitchFamily="49" charset="0"/>
                <a:ea typeface="Calibri" panose="020F0502020204030204" pitchFamily="34" charset="0"/>
                <a:cs typeface="Times New Roman" panose="02020603050405020304" pitchFamily="18" charset="0"/>
              </a:rPr>
              <a:t>ex</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800" b="1" i="1" dirty="0" err="1" smtClean="0">
                <a:solidFill>
                  <a:srgbClr val="0000C0"/>
                </a:solidFill>
                <a:latin typeface="Consolas" panose="020B0609020204030204" pitchFamily="49" charset="0"/>
                <a:ea typeface="Calibri" panose="020F0502020204030204" pitchFamily="34" charset="0"/>
                <a:cs typeface="Times New Roman" panose="02020603050405020304" pitchFamily="18" charset="0"/>
              </a:rPr>
              <a:t>out</a:t>
            </a:r>
            <a:r>
              <a:rPr lang="en-US" sz="1800" dirty="0" err="1"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.printf</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r>
              <a:rPr lang="en-US" sz="18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a:t>
            </a:r>
            <a:r>
              <a:rPr lang="en-US" sz="1800" dirty="0">
                <a:solidFill>
                  <a:srgbClr val="2A00FF"/>
                </a:solidFill>
                <a:latin typeface="Consolas" panose="020B0609020204030204" pitchFamily="49" charset="0"/>
                <a:ea typeface="Calibri" panose="020F0502020204030204" pitchFamily="34" charset="0"/>
                <a:cs typeface="Times New Roman" panose="02020603050405020304" pitchFamily="18" charset="0"/>
              </a:rPr>
              <a:t>File test.txt not found</a:t>
            </a:r>
            <a:r>
              <a:rPr lang="en-US" sz="1800" dirty="0" smtClean="0">
                <a:solidFill>
                  <a:srgbClr val="2A00FF"/>
                </a:solidFill>
                <a:latin typeface="Consolas" panose="020B0609020204030204" pitchFamily="49" charset="0"/>
                <a:ea typeface="Calibri" panose="020F0502020204030204" pitchFamily="34" charset="0"/>
                <a:cs typeface="Times New Roman" panose="02020603050405020304" pitchFamily="18" charset="0"/>
              </a:rPr>
              <a:t>!%n"</a:t>
            </a: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r>
              <a:rPr lang="en-US" sz="1800"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System.</a:t>
            </a:r>
            <a:r>
              <a:rPr lang="en-US" sz="1800" i="1" dirty="0" err="1">
                <a:solidFill>
                  <a:srgbClr val="000000"/>
                </a:solidFill>
                <a:latin typeface="Consolas" panose="020B0609020204030204" pitchFamily="49" charset="0"/>
                <a:ea typeface="Calibri" panose="020F0502020204030204" pitchFamily="34" charset="0"/>
                <a:cs typeface="Times New Roman" panose="02020603050405020304" pitchFamily="18" charset="0"/>
              </a:rPr>
              <a:t>exit</a:t>
            </a: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(0);</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000000"/>
                </a:solidFill>
                <a:latin typeface="Consolas" panose="020B0609020204030204" pitchFamily="49"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smtClean="0">
                <a:solidFill>
                  <a:srgbClr val="000000"/>
                </a:solidFill>
                <a:latin typeface="Consolas" panose="020B0609020204030204" pitchFamily="49"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ounded Rectangular Callout 3"/>
          <p:cNvSpPr/>
          <p:nvPr/>
        </p:nvSpPr>
        <p:spPr bwMode="auto">
          <a:xfrm>
            <a:off x="5726112" y="1722437"/>
            <a:ext cx="3886200" cy="1600200"/>
          </a:xfrm>
          <a:prstGeom prst="wedgeRoundRectCallout">
            <a:avLst>
              <a:gd name="adj1" fmla="val -95134"/>
              <a:gd name="adj2" fmla="val 65000"/>
              <a:gd name="adj3" fmla="val 16667"/>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pPr>
            <a:r>
              <a:rPr lang="en-US" dirty="0" smtClean="0"/>
              <a:t>Adding the </a:t>
            </a:r>
            <a:r>
              <a:rPr lang="en-US" dirty="0" smtClean="0">
                <a:latin typeface="Consolas" panose="020B0609020204030204" pitchFamily="49" charset="0"/>
                <a:cs typeface="Consolas" panose="020B0609020204030204" pitchFamily="49" charset="0"/>
              </a:rPr>
              <a:t>Scanner</a:t>
            </a:r>
            <a:r>
              <a:rPr lang="en-US" dirty="0" smtClean="0"/>
              <a:t> creation here will cause it to be automatically closed after the try/catch block</a:t>
            </a:r>
            <a:endParaRPr kumimoji="0" lang="en-US" sz="2400" b="0" i="0" u="none" strike="noStrike" cap="none" normalizeH="0" baseline="0" dirty="0" smtClean="0">
              <a:ln>
                <a:noFill/>
              </a:ln>
              <a:effectLst/>
              <a:latin typeface="Bitstream Vera Serif" pitchFamily="16" charset="0"/>
            </a:endParaRPr>
          </a:p>
        </p:txBody>
      </p:sp>
    </p:spTree>
    <p:extLst>
      <p:ext uri="{BB962C8B-B14F-4D97-AF65-F5344CB8AC3E}">
        <p14:creationId xmlns:p14="http://schemas.microsoft.com/office/powerpoint/2010/main" val="3981381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in Eclipse</a:t>
            </a:r>
            <a:endParaRPr lang="en-US" dirty="0"/>
          </a:p>
        </p:txBody>
      </p:sp>
      <p:sp>
        <p:nvSpPr>
          <p:cNvPr id="3" name="Text Placeholder 2"/>
          <p:cNvSpPr>
            <a:spLocks noGrp="1"/>
          </p:cNvSpPr>
          <p:nvPr>
            <p:ph type="body" sz="quarter" idx="10"/>
          </p:nvPr>
        </p:nvSpPr>
        <p:spPr>
          <a:xfrm>
            <a:off x="468312" y="1417637"/>
            <a:ext cx="9143999" cy="5334000"/>
          </a:xfrm>
        </p:spPr>
        <p:txBody>
          <a:bodyPr/>
          <a:lstStyle/>
          <a:p>
            <a:r>
              <a:rPr lang="en-US" sz="2800" dirty="0" smtClean="0"/>
              <a:t>You can add files to your Eclipse project directly</a:t>
            </a:r>
          </a:p>
          <a:p>
            <a:r>
              <a:rPr lang="en-US" sz="2800" dirty="0" smtClean="0"/>
              <a:t>Right-click on the project (in </a:t>
            </a:r>
            <a:r>
              <a:rPr lang="en-US" sz="2800" dirty="0" smtClean="0">
                <a:latin typeface="Consolas" panose="020B0609020204030204" pitchFamily="49" charset="0"/>
                <a:cs typeface="Consolas" panose="020B0609020204030204" pitchFamily="49" charset="0"/>
              </a:rPr>
              <a:t>Package Explorer</a:t>
            </a:r>
            <a:r>
              <a:rPr lang="en-US" sz="2800" dirty="0" smtClean="0"/>
              <a:t>), go to </a:t>
            </a:r>
            <a:r>
              <a:rPr lang="en-US" sz="2800" dirty="0" smtClean="0">
                <a:latin typeface="Consolas" panose="020B0609020204030204" pitchFamily="49" charset="0"/>
                <a:cs typeface="Consolas" panose="020B0609020204030204" pitchFamily="49" charset="0"/>
              </a:rPr>
              <a:t>New</a:t>
            </a:r>
            <a:r>
              <a:rPr lang="en-US" sz="2800" dirty="0" smtClean="0"/>
              <a:t>, and Select</a:t>
            </a:r>
            <a:r>
              <a:rPr lang="en-US" sz="2800" dirty="0" smtClean="0">
                <a:latin typeface="Consolas" panose="020B0609020204030204" pitchFamily="49" charset="0"/>
                <a:cs typeface="Consolas" panose="020B0609020204030204" pitchFamily="49" charset="0"/>
              </a:rPr>
              <a:t> File</a:t>
            </a:r>
          </a:p>
          <a:p>
            <a:r>
              <a:rPr lang="en-US" sz="2800" dirty="0" smtClean="0"/>
              <a:t>Give the file a name (e.g., </a:t>
            </a:r>
            <a:r>
              <a:rPr lang="en-US" sz="2800" dirty="0" smtClean="0">
                <a:latin typeface="Consolas" panose="020B0609020204030204" pitchFamily="49" charset="0"/>
                <a:cs typeface="Consolas" panose="020B0609020204030204" pitchFamily="49" charset="0"/>
              </a:rPr>
              <a:t>test.txt</a:t>
            </a:r>
            <a:r>
              <a:rPr lang="en-US" sz="2800" dirty="0" smtClean="0"/>
              <a:t>)</a:t>
            </a:r>
          </a:p>
          <a:p>
            <a:r>
              <a:rPr lang="en-US" sz="2800" dirty="0" smtClean="0"/>
              <a:t>The file will show up under the </a:t>
            </a:r>
            <a:r>
              <a:rPr lang="en-US" sz="2800" dirty="0"/>
              <a:t>p</a:t>
            </a:r>
            <a:r>
              <a:rPr lang="en-US" sz="2800" dirty="0" smtClean="0"/>
              <a:t>roject heading and you will be able to access it directly in your programs in that project</a:t>
            </a:r>
          </a:p>
          <a:p>
            <a:pPr lvl="1"/>
            <a:r>
              <a:rPr lang="en-US" sz="2400" dirty="0" smtClean="0"/>
              <a:t>Otherwise you have to specify the </a:t>
            </a:r>
            <a:r>
              <a:rPr lang="en-US" sz="2400" i="1" dirty="0" smtClean="0"/>
              <a:t>path</a:t>
            </a:r>
            <a:r>
              <a:rPr lang="en-US" sz="2400" dirty="0" smtClean="0"/>
              <a:t> to where the file lives on your hard drive relative to the project directory</a:t>
            </a:r>
          </a:p>
          <a:p>
            <a:pPr lvl="1"/>
            <a:r>
              <a:rPr lang="en-US" sz="2400" dirty="0" smtClean="0"/>
              <a:t>By default, the file will be located in the project directory</a:t>
            </a:r>
          </a:p>
        </p:txBody>
      </p:sp>
    </p:spTree>
    <p:extLst>
      <p:ext uri="{BB962C8B-B14F-4D97-AF65-F5344CB8AC3E}">
        <p14:creationId xmlns:p14="http://schemas.microsoft.com/office/powerpoint/2010/main" val="3428126711"/>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128">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omic Sans MS"/>
        <a:ea typeface="msmincho"/>
        <a:cs typeface="msmincho"/>
      </a:majorFont>
      <a:minorFont>
        <a:latin typeface="Comic Sans MS"/>
        <a:ea typeface="msmincho"/>
        <a:cs typeface="msmincho"/>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012459FF-DE4A-4FE4-9155-2FFE1E53AE01}" vid="{AE1A2C68-3AE8-4636-B266-E43DAA38822E}"/>
    </a:ext>
  </a:extLst>
</a:theme>
</file>

<file path=ppt/theme/theme2.xml><?xml version="1.0" encoding="utf-8"?>
<a:theme xmlns:a="http://schemas.openxmlformats.org/drawingml/2006/main" name="comp128 titl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omic Sans MS"/>
        <a:ea typeface="msmincho"/>
        <a:cs typeface="msmincho"/>
      </a:majorFont>
      <a:minorFont>
        <a:latin typeface="Comic Sans MS"/>
        <a:ea typeface="msmincho"/>
        <a:cs typeface="msmincho"/>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8000"/>
          </a:lnSpc>
          <a:spcBef>
            <a:spcPct val="0"/>
          </a:spcBef>
          <a:spcAft>
            <a:spcPct val="0"/>
          </a:spcAft>
          <a:buClr>
            <a:srgbClr val="000000"/>
          </a:buClr>
          <a:buSzPct val="100000"/>
          <a:buFont typeface="Times New Roman" pitchFamily="16" charset="0"/>
          <a:buNone/>
          <a:tabLst/>
          <a:defRPr kumimoji="0" lang="en-US" sz="2400" b="0" i="0" u="none" strike="noStrike" cap="none" normalizeH="0" baseline="0" smtClean="0">
            <a:ln>
              <a:noFill/>
            </a:ln>
            <a:effectLst/>
            <a:latin typeface="Bitstream Vera Serif"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012459FF-DE4A-4FE4-9155-2FFE1E53AE01}" vid="{49AC0599-F6D6-4661-A444-01CF26CBDAF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comp1000</Template>
  <TotalTime>913</TotalTime>
  <Words>1821</Words>
  <Application>Microsoft Macintosh PowerPoint</Application>
  <PresentationFormat>Custom</PresentationFormat>
  <Paragraphs>374</Paragraphs>
  <Slides>35</Slides>
  <Notes>1</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35</vt:i4>
      </vt:variant>
    </vt:vector>
  </HeadingPairs>
  <TitlesOfParts>
    <vt:vector size="49" baseType="lpstr">
      <vt:lpstr>Bitstream Vera Serif</vt:lpstr>
      <vt:lpstr>Calibri</vt:lpstr>
      <vt:lpstr>Comic Sans MS</vt:lpstr>
      <vt:lpstr>Consolas</vt:lpstr>
      <vt:lpstr>Cordia New</vt:lpstr>
      <vt:lpstr>Georgia</vt:lpstr>
      <vt:lpstr>msmincho</vt:lpstr>
      <vt:lpstr>Tahoma</vt:lpstr>
      <vt:lpstr>Times New Roman</vt:lpstr>
      <vt:lpstr>Verdana</vt:lpstr>
      <vt:lpstr>Wingdings</vt:lpstr>
      <vt:lpstr>Arial</vt:lpstr>
      <vt:lpstr>comp128</vt:lpstr>
      <vt:lpstr>comp128 title</vt:lpstr>
      <vt:lpstr>WIT COMP1000</vt:lpstr>
      <vt:lpstr>I/O</vt:lpstr>
      <vt:lpstr>File I/O</vt:lpstr>
      <vt:lpstr>File Objects</vt:lpstr>
      <vt:lpstr>File Input</vt:lpstr>
      <vt:lpstr>FileNotFoundException</vt:lpstr>
      <vt:lpstr>Closing Files</vt:lpstr>
      <vt:lpstr>Example: File-based Scanner</vt:lpstr>
      <vt:lpstr>Files in Eclipse</vt:lpstr>
      <vt:lpstr>File Paths</vt:lpstr>
      <vt:lpstr>Reading from a File</vt:lpstr>
      <vt:lpstr>Example: File Reading</vt:lpstr>
      <vt:lpstr>Exercise</vt:lpstr>
      <vt:lpstr>Answer</vt:lpstr>
      <vt:lpstr>NoSuchElementException</vt:lpstr>
      <vt:lpstr>Example: Reading Every Line</vt:lpstr>
      <vt:lpstr>Writing to Files</vt:lpstr>
      <vt:lpstr>Using a PrintWriter</vt:lpstr>
      <vt:lpstr>Example: Writing to a File</vt:lpstr>
      <vt:lpstr>Exercise</vt:lpstr>
      <vt:lpstr>Answer</vt:lpstr>
      <vt:lpstr>Exercise</vt:lpstr>
      <vt:lpstr>Answer</vt:lpstr>
      <vt:lpstr>Reading and Writing</vt:lpstr>
      <vt:lpstr>Example: Reading and Writing</vt:lpstr>
      <vt:lpstr>Using Multiple Files with try</vt:lpstr>
      <vt:lpstr>Exercise</vt:lpstr>
      <vt:lpstr>Answer</vt:lpstr>
      <vt:lpstr>File Names as Input</vt:lpstr>
      <vt:lpstr>Example: File Name from User</vt:lpstr>
      <vt:lpstr>Scanner and PrintWriter as Method Parameters</vt:lpstr>
      <vt:lpstr>Example: PrintWriter Parameter</vt:lpstr>
      <vt:lpstr>Exercise</vt:lpstr>
      <vt:lpstr>Answer</vt:lpstr>
      <vt:lpstr>File I/O Summary</vt:lpstr>
    </vt:vector>
  </TitlesOfParts>
  <Company>Wentworth Institute of Technology</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 COMP1000</dc:title>
  <dc:creator>Wiseman, Charles</dc:creator>
  <cp:lastModifiedBy>Derbinsky, Nathaniel</cp:lastModifiedBy>
  <cp:revision>77</cp:revision>
  <cp:lastPrinted>1601-01-01T00:00:00Z</cp:lastPrinted>
  <dcterms:created xsi:type="dcterms:W3CDTF">2015-11-04T12:24:58Z</dcterms:created>
  <dcterms:modified xsi:type="dcterms:W3CDTF">2017-04-27T20:55:32Z</dcterms:modified>
</cp:coreProperties>
</file>