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72"/>
  </p:notesMasterIdLst>
  <p:sldIdLst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313" r:id="rId11"/>
    <p:sldId id="314" r:id="rId12"/>
    <p:sldId id="268" r:id="rId13"/>
    <p:sldId id="269" r:id="rId14"/>
    <p:sldId id="270" r:id="rId15"/>
    <p:sldId id="320" r:id="rId16"/>
    <p:sldId id="271" r:id="rId17"/>
    <p:sldId id="272" r:id="rId18"/>
    <p:sldId id="273" r:id="rId19"/>
    <p:sldId id="274" r:id="rId20"/>
    <p:sldId id="275" r:id="rId21"/>
    <p:sldId id="317" r:id="rId22"/>
    <p:sldId id="318" r:id="rId23"/>
    <p:sldId id="319" r:id="rId24"/>
    <p:sldId id="276" r:id="rId25"/>
    <p:sldId id="277" r:id="rId26"/>
    <p:sldId id="278" r:id="rId27"/>
    <p:sldId id="315" r:id="rId28"/>
    <p:sldId id="316" r:id="rId29"/>
    <p:sldId id="284" r:id="rId30"/>
    <p:sldId id="285" r:id="rId31"/>
    <p:sldId id="286" r:id="rId32"/>
    <p:sldId id="288" r:id="rId33"/>
    <p:sldId id="332" r:id="rId34"/>
    <p:sldId id="333" r:id="rId35"/>
    <p:sldId id="287" r:id="rId36"/>
    <p:sldId id="321" r:id="rId37"/>
    <p:sldId id="289" r:id="rId38"/>
    <p:sldId id="322" r:id="rId39"/>
    <p:sldId id="329" r:id="rId40"/>
    <p:sldId id="330" r:id="rId41"/>
    <p:sldId id="336" r:id="rId42"/>
    <p:sldId id="337" r:id="rId43"/>
    <p:sldId id="334" r:id="rId44"/>
    <p:sldId id="335" r:id="rId45"/>
    <p:sldId id="326" r:id="rId46"/>
    <p:sldId id="327" r:id="rId47"/>
    <p:sldId id="323" r:id="rId48"/>
    <p:sldId id="328" r:id="rId49"/>
    <p:sldId id="324" r:id="rId50"/>
    <p:sldId id="331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8" r:id="rId61"/>
    <p:sldId id="307" r:id="rId62"/>
    <p:sldId id="309" r:id="rId63"/>
    <p:sldId id="310" r:id="rId64"/>
    <p:sldId id="311" r:id="rId65"/>
    <p:sldId id="325" r:id="rId66"/>
    <p:sldId id="338" r:id="rId67"/>
    <p:sldId id="340" r:id="rId68"/>
    <p:sldId id="339" r:id="rId69"/>
    <p:sldId id="341" r:id="rId70"/>
    <p:sldId id="312" r:id="rId71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7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3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Class per 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Java, each class you define must go into a separate Java file in the project</a:t>
            </a:r>
          </a:p>
          <a:p>
            <a:r>
              <a:rPr lang="en-US" dirty="0" smtClean="0"/>
              <a:t>It is common to have a single class that has nothing in it but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Used to start the program</a:t>
            </a:r>
          </a:p>
          <a:p>
            <a:r>
              <a:rPr lang="en-US" dirty="0" smtClean="0"/>
              <a:t>You may have several classes (and hence several Java files) in a project</a:t>
            </a:r>
          </a:p>
          <a:p>
            <a:r>
              <a:rPr lang="en-US" dirty="0" smtClean="0"/>
              <a:t>We will follow this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4011" y="2605866"/>
            <a:ext cx="8001001" cy="246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"Rectangle length: %.3f%n"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"Rectangle width: %.3f%n"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726112" y="1624354"/>
            <a:ext cx="2895600" cy="1219200"/>
          </a:xfrm>
          <a:prstGeom prst="wedgeRoundRectCallout">
            <a:avLst>
              <a:gd name="adj1" fmla="val -134985"/>
              <a:gd name="adj2" fmla="val 8156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Create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an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object named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rectA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of type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ectangle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092919" y="4846637"/>
            <a:ext cx="4114800" cy="1600200"/>
          </a:xfrm>
          <a:prstGeom prst="wedgeRoundRectCallout">
            <a:avLst>
              <a:gd name="adj1" fmla="val -86646"/>
              <a:gd name="adj2" fmla="val -12543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Give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rectA</a:t>
            </a:r>
            <a:r>
              <a:rPr lang="en-US" dirty="0" err="1" smtClean="0"/>
              <a:t>'s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length </a:t>
            </a:r>
            <a:r>
              <a:rPr lang="en-US" dirty="0" smtClean="0"/>
              <a:t>data field a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4.2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rectA</a:t>
            </a:r>
            <a:r>
              <a:rPr lang="en-US" dirty="0" err="1" smtClean="0"/>
              <a:t>'s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width </a:t>
            </a:r>
            <a:r>
              <a:rPr lang="en-US" dirty="0" smtClean="0"/>
              <a:t>data field a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10.0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1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Class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224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You can declare more than one variable of a class type</a:t>
            </a:r>
          </a:p>
          <a:p>
            <a:r>
              <a:rPr lang="en-US" dirty="0" smtClean="0"/>
              <a:t>Each instance of a class variable has its own data fields that are completely separate from other objects of the same type</a:t>
            </a:r>
          </a:p>
          <a:p>
            <a:r>
              <a:rPr lang="en-US" dirty="0" smtClean="0"/>
              <a:t>For example, declaring two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ectangle</a:t>
            </a:r>
            <a:r>
              <a:rPr lang="en-US" dirty="0" smtClean="0"/>
              <a:t> objects actually declares four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dirty="0" smtClean="0"/>
              <a:t>variables (two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length</a:t>
            </a:r>
            <a:r>
              <a:rPr lang="en-US" dirty="0" smtClean="0"/>
              <a:t> variables and two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width</a:t>
            </a:r>
            <a:r>
              <a:rPr lang="en-US" dirty="0" smtClean="0"/>
              <a:t> variables)</a:t>
            </a:r>
          </a:p>
        </p:txBody>
      </p:sp>
    </p:spTree>
    <p:extLst>
      <p:ext uri="{BB962C8B-B14F-4D97-AF65-F5344CB8AC3E}">
        <p14:creationId xmlns:p14="http://schemas.microsoft.com/office/powerpoint/2010/main" val="2527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8668" y="3156673"/>
            <a:ext cx="7395369" cy="371473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3.8;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"Rectangle A length: 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"Rectangle A width: 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"Rectangle B length: 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"Rectangle B width: 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Multiple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262290" y="2789237"/>
            <a:ext cx="3124200" cy="1641691"/>
          </a:xfrm>
          <a:prstGeom prst="wedgeRoundRectCallout">
            <a:avLst>
              <a:gd name="adj1" fmla="val -85802"/>
              <a:gd name="adj2" fmla="val 1634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Create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two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ectangle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variable</a:t>
            </a:r>
            <a:r>
              <a:rPr lang="en-US" dirty="0" smtClean="0"/>
              <a:t>s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named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rectA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rectB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503068" y="4582966"/>
            <a:ext cx="4109244" cy="907618"/>
          </a:xfrm>
          <a:prstGeom prst="wedgeRoundRectCallout">
            <a:avLst>
              <a:gd name="adj1" fmla="val -94167"/>
              <a:gd name="adj2" fmla="val -5024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et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length </a:t>
            </a:r>
            <a:r>
              <a:rPr lang="en-US" dirty="0" smtClean="0"/>
              <a:t>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width </a:t>
            </a:r>
            <a:r>
              <a:rPr lang="en-US" dirty="0" smtClean="0"/>
              <a:t>data fields for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893468" y="6089401"/>
            <a:ext cx="4109244" cy="907618"/>
          </a:xfrm>
          <a:prstGeom prst="wedgeRoundRectCallout">
            <a:avLst>
              <a:gd name="adj1" fmla="val -82793"/>
              <a:gd name="adj2" fmla="val -15933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et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length </a:t>
            </a:r>
            <a:r>
              <a:rPr lang="en-US" dirty="0" smtClean="0"/>
              <a:t>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width </a:t>
            </a:r>
            <a:r>
              <a:rPr lang="en-US" dirty="0" smtClean="0"/>
              <a:t>data fields for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rectB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8349" y="1698657"/>
            <a:ext cx="2747963" cy="101438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149" y="1396975"/>
            <a:ext cx="208422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912" y="2849153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in Memory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1062" y="1481209"/>
            <a:ext cx="9143999" cy="94916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When an object is created, memory is allocated for every data field, for example: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610920" y="47323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4.2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59354" y="4316145"/>
            <a:ext cx="1233158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ddress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10919" y="49990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10.0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610918" y="52657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3.8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10920" y="55324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2.5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10917" y="57991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10916" y="60658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10915" y="63325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10920" y="65992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01562" y="4694237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0xffa000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97583" y="4957546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0xffa008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30505" y="4316145"/>
            <a:ext cx="904415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value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10093" y="4313237"/>
            <a:ext cx="1240019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variable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26673" y="6630410"/>
            <a:ext cx="393056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26476" y="4633802"/>
            <a:ext cx="1877437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rectA.length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26476" y="4935410"/>
            <a:ext cx="173637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rectA.width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6481" y="5202110"/>
            <a:ext cx="1877437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rectB.length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26476" y="5468810"/>
            <a:ext cx="173637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rectB.width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97426" y="5226122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0xffa010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97112" y="5492822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0xffa018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97112" y="5759906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0xffa020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97112" y="6022686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0xffa028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97112" y="6264274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0xffa030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23251" y="2402250"/>
            <a:ext cx="4955461" cy="375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523248" y="2706469"/>
            <a:ext cx="4955461" cy="375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523248" y="2999918"/>
            <a:ext cx="259077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23248" y="3319681"/>
            <a:ext cx="259077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523248" y="3614156"/>
            <a:ext cx="259077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3.8;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523248" y="3924541"/>
            <a:ext cx="246413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4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875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Define a class named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</a:t>
            </a:r>
            <a:r>
              <a:rPr lang="en-US" dirty="0" smtClean="0"/>
              <a:t>.  It should have two data fields: base and height.  Write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method in another class (your default class for lecture examples is fine) that declares a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Triangle</a:t>
            </a:r>
            <a:r>
              <a:rPr lang="en-US" dirty="0" smtClean="0"/>
              <a:t> object, assigns values to the two data fields, and then prints out both data fields.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8348" y="1988301"/>
            <a:ext cx="2443163" cy="88280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349" y="1624483"/>
            <a:ext cx="1957587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8349" y="3627437"/>
            <a:ext cx="7091363" cy="262796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Triangle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17.348;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104.6;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"Triangle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base: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"Triangle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height: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8349" y="3263619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dirty="0" smtClean="0"/>
              <a:t>In addition to data fields, classes can include class methods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Class methods are like any other method, except that you have access to the data fields for the class while inside the method</a:t>
            </a:r>
          </a:p>
          <a:p>
            <a:pPr lvl="1">
              <a:lnSpc>
                <a:spcPct val="106000"/>
              </a:lnSpc>
            </a:pPr>
            <a:r>
              <a:rPr lang="en-US" dirty="0" smtClean="0"/>
              <a:t>This allows you to take advantage of all of the data fields without having to pass them in as arguments</a:t>
            </a:r>
          </a:p>
          <a:p>
            <a:pPr>
              <a:lnSpc>
                <a:spcPct val="106000"/>
              </a:lnSpc>
            </a:pPr>
            <a:r>
              <a:rPr lang="en-US" dirty="0" smtClean="0"/>
              <a:t>They are called using one instance of the class, as we've seen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Scanner </a:t>
            </a:r>
            <a:r>
              <a:rPr lang="en-US" dirty="0" smtClean="0"/>
              <a:t>and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PrintWriter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Class Methods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239712" y="3398837"/>
            <a:ext cx="9337674" cy="1452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We've added a class method, </a:t>
            </a:r>
            <a:r>
              <a:rPr lang="en-US" sz="2800" dirty="0" smtClean="0">
                <a:latin typeface="Consolas" panose="020B0609020204030204" pitchFamily="49" charset="0"/>
                <a:cs typeface="Consolas" pitchFamily="49" charset="0"/>
              </a:rPr>
              <a:t>print()</a:t>
            </a:r>
            <a:r>
              <a:rPr lang="en-US" sz="2800" dirty="0" smtClean="0"/>
              <a:t>, that returns nothing, takes no arguments, and prints out the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length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width</a:t>
            </a:r>
            <a:r>
              <a:rPr lang="en-US" sz="2800" dirty="0" smtClean="0"/>
              <a:t> values of the rectangle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Note the lack of the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400" dirty="0" smtClean="0"/>
              <a:t>keyword – stay tuned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Note that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length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width</a:t>
            </a:r>
            <a:r>
              <a:rPr lang="en-US" sz="2800" dirty="0" smtClean="0"/>
              <a:t> are used because they are part of the same class as the method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sz="2400" dirty="0" smtClean="0"/>
              <a:t>method will be called as part of one object and it will therefore use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length </a:t>
            </a:r>
            <a:r>
              <a:rPr lang="en-US" sz="2400" dirty="0" smtClean="0"/>
              <a:t>and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width </a:t>
            </a:r>
            <a:r>
              <a:rPr lang="en-US" sz="2400" dirty="0" smtClean="0"/>
              <a:t>from that object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135186" y="1341437"/>
            <a:ext cx="5546726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"length: %.3f,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"width: %.3f%n"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Using Class Methods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9712" y="3116413"/>
            <a:ext cx="4876800" cy="185441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"length: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"width: %.3f%n"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712" y="2752595"/>
            <a:ext cx="208422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45112" y="2430613"/>
            <a:ext cx="4495800" cy="325422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3.8;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A: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B: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5112" y="2066795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5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44512" y="15700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Recall that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Scanner </a:t>
            </a:r>
            <a:r>
              <a:rPr lang="en-US" dirty="0" smtClean="0"/>
              <a:t>variables are used to get input from the keyboard (with 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System.</a:t>
            </a:r>
            <a:r>
              <a:rPr lang="en-US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</a:t>
            </a:r>
            <a:r>
              <a:rPr lang="en-US" dirty="0" smtClean="0"/>
              <a:t>) or from files</a:t>
            </a:r>
            <a:endParaRPr lang="en-US" dirty="0"/>
          </a:p>
          <a:p>
            <a:r>
              <a:rPr lang="en-US" dirty="0" smtClean="0"/>
              <a:t>We use 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hasNext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hasNextLine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hasNextInt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and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hasNextDouble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methods to check if there are more inputs</a:t>
            </a:r>
          </a:p>
          <a:p>
            <a:r>
              <a:rPr lang="en-US" dirty="0" smtClean="0"/>
              <a:t>Then we use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next()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nextLine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nextInt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and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nextDouble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methods to read those inputs</a:t>
            </a:r>
          </a:p>
        </p:txBody>
      </p:sp>
    </p:spTree>
    <p:extLst>
      <p:ext uri="{BB962C8B-B14F-4D97-AF65-F5344CB8AC3E}">
        <p14:creationId xmlns:p14="http://schemas.microsoft.com/office/powerpoint/2010/main" val="119415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Methods vs Non-Class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334000"/>
          </a:xfrm>
        </p:spPr>
        <p:txBody>
          <a:bodyPr/>
          <a:lstStyle/>
          <a:p>
            <a:r>
              <a:rPr lang="en-US" sz="2800" dirty="0" smtClean="0"/>
              <a:t>We could create a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sz="2800" dirty="0" smtClean="0"/>
              <a:t>method that is not part of the class</a:t>
            </a:r>
          </a:p>
          <a:p>
            <a:pPr lvl="1"/>
            <a:r>
              <a:rPr lang="en-US" sz="2400" dirty="0" smtClean="0"/>
              <a:t>Like other methods we've been writing so far this semester</a:t>
            </a:r>
          </a:p>
          <a:p>
            <a:pPr lvl="1"/>
            <a:r>
              <a:rPr lang="en-US" sz="2400" dirty="0" smtClean="0"/>
              <a:t>Part of the same class as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  <a:p>
            <a:r>
              <a:rPr lang="en-US" sz="2800" dirty="0" smtClean="0"/>
              <a:t>To print a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</a:t>
            </a:r>
            <a:r>
              <a:rPr lang="en-US" sz="2800" dirty="0" smtClean="0"/>
              <a:t>, we would have to pass in two parameters to the method</a:t>
            </a:r>
          </a:p>
          <a:p>
            <a:pPr lvl="1"/>
            <a:r>
              <a:rPr lang="en-US" sz="2400" dirty="0" smtClean="0"/>
              <a:t>Or, in general, as many parameters as there are data fields</a:t>
            </a:r>
          </a:p>
          <a:p>
            <a:r>
              <a:rPr lang="en-US" sz="2800" dirty="0" smtClean="0"/>
              <a:t>More importantly, by adding the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sz="2800" dirty="0" smtClean="0"/>
              <a:t>method as a class method we are </a:t>
            </a:r>
            <a:r>
              <a:rPr lang="en-US" sz="2800" i="1" dirty="0" smtClean="0"/>
              <a:t>encapsulating</a:t>
            </a:r>
            <a:r>
              <a:rPr lang="en-US" sz="2800" dirty="0" smtClean="0"/>
              <a:t> all of the actions and information about the Rectangle within the class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21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Don't Do This!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16312" y="2179637"/>
            <a:ext cx="6019800" cy="419287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BadClassExamples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"length: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"width: %.3f%n"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3.8;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A: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B: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16312" y="1815819"/>
            <a:ext cx="297068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BadClassExamples.java: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030" y="3838855"/>
            <a:ext cx="2438082" cy="88280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712" y="3475037"/>
            <a:ext cx="208422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Class Methods!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2112" y="1570037"/>
            <a:ext cx="9448800" cy="5334000"/>
          </a:xfrm>
        </p:spPr>
        <p:txBody>
          <a:bodyPr/>
          <a:lstStyle/>
          <a:p>
            <a:r>
              <a:rPr lang="en-US" dirty="0" smtClean="0"/>
              <a:t>If a method is utilizing or manipulating data fields that are part of a class, then that method should be a class method of that class</a:t>
            </a:r>
          </a:p>
          <a:p>
            <a:r>
              <a:rPr lang="en-US" dirty="0" smtClean="0"/>
              <a:t>If an action is logically associated with a particular kind of object, then make a method that is part of the class for those kinds of objects</a:t>
            </a:r>
          </a:p>
          <a:p>
            <a:r>
              <a:rPr lang="en-US" dirty="0" smtClean="0"/>
              <a:t>Aside: all methods are part of </a:t>
            </a:r>
            <a:r>
              <a:rPr lang="en-US" i="1" dirty="0" smtClean="0"/>
              <a:t>some</a:t>
            </a:r>
            <a:r>
              <a:rPr lang="en-US" dirty="0" smtClean="0"/>
              <a:t> class in Java</a:t>
            </a:r>
            <a:endParaRPr lang="en-US" sz="2800" dirty="0" smtClean="0"/>
          </a:p>
          <a:p>
            <a:pPr lvl="1"/>
            <a:r>
              <a:rPr lang="en-US" dirty="0" smtClean="0"/>
              <a:t>Put methods where they belong "best"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Adding Another Class Method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45402" y="2560637"/>
            <a:ext cx="4802785" cy="262841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"length: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"width: %.3f%n"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2" y="2196819"/>
            <a:ext cx="208422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5052" y="2183254"/>
            <a:ext cx="5186362" cy="364946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3.8;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A: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.area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B: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.area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7459" y="1819436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Add two class methods to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</a:t>
            </a:r>
            <a:r>
              <a:rPr lang="en-US" dirty="0" smtClean="0"/>
              <a:t> class: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dirty="0" smtClean="0"/>
              <a:t>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area()</a:t>
            </a:r>
            <a:r>
              <a:rPr lang="en-US" dirty="0" smtClean="0"/>
              <a:t>.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dirty="0" smtClean="0"/>
              <a:t>should print the values of the data fields.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rea() </a:t>
            </a:r>
            <a:r>
              <a:rPr lang="en-US" dirty="0" smtClean="0"/>
              <a:t>should return the area of the triangle.  Update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method to test the additional methods.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1835" y="2636837"/>
            <a:ext cx="4479877" cy="243060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0.5 *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"base: %.3f,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"height: %.3f%n"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835" y="2273019"/>
            <a:ext cx="1957587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312" y="2719167"/>
            <a:ext cx="4800600" cy="226594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Triangle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1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17.348;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1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104.6;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Triangle 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.area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0312" y="2355349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Class Methods from the Class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03238" y="1570037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27432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1413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32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27432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1138"/>
              </a:spcAft>
              <a:buClr>
                <a:srgbClr val="820000"/>
              </a:buClr>
              <a:buSzPct val="100000"/>
              <a:buFont typeface="Verdana" pitchFamily="34" charset="0"/>
              <a:buChar char="»"/>
              <a:defRPr sz="2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257300" indent="-27432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850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2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7145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575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1717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 smtClean="0"/>
              <a:t>You can call class methods from other class methods of the same class</a:t>
            </a:r>
          </a:p>
          <a:p>
            <a:r>
              <a:rPr lang="en-US" kern="0" dirty="0" smtClean="0"/>
              <a:t>When doing so, you use the method directly, just like when accessing data fields</a:t>
            </a:r>
          </a:p>
          <a:p>
            <a:r>
              <a:rPr lang="en-US" kern="0" dirty="0" smtClean="0"/>
              <a:t>That is, there is no object name and a dot before the name of the method, because you are already in the context of the class</a:t>
            </a:r>
          </a:p>
          <a:p>
            <a:pPr lvl="1"/>
            <a:r>
              <a:rPr lang="en-US" kern="0" dirty="0" smtClean="0"/>
              <a:t>This changes if you are referring to another instance of the class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505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" y="309562"/>
            <a:ext cx="9829800" cy="1260475"/>
          </a:xfrm>
        </p:spPr>
        <p:txBody>
          <a:bodyPr/>
          <a:lstStyle/>
          <a:p>
            <a:r>
              <a:rPr lang="en-US" sz="3200" dirty="0" smtClean="0"/>
              <a:t>Example: Calling One Class Method from Another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63512" y="2695855"/>
            <a:ext cx="5038725" cy="300717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"length: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"width: %.3f,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%.3f%n"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area());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12" y="2332037"/>
            <a:ext cx="208422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21312" y="2560637"/>
            <a:ext cx="4495800" cy="325422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4.2;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10.0;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3.8;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A: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B: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1312" y="2196819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 Modifier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sz="2800" dirty="0" smtClean="0"/>
              <a:t>Every data field and class method has a set </a:t>
            </a:r>
            <a:r>
              <a:rPr lang="en-US" sz="2800" i="1" dirty="0" smtClean="0"/>
              <a:t>visibility</a:t>
            </a:r>
            <a:r>
              <a:rPr lang="en-US" sz="2800" dirty="0" smtClean="0"/>
              <a:t> that determines which other classes (if any) are allowed to access that data field or invoke that class method</a:t>
            </a:r>
            <a:endParaRPr lang="en-US" sz="2800" i="1" dirty="0" smtClean="0"/>
          </a:p>
          <a:p>
            <a:pPr>
              <a:lnSpc>
                <a:spcPct val="106000"/>
              </a:lnSpc>
            </a:pPr>
            <a:r>
              <a:rPr lang="en-US" sz="2800" dirty="0" smtClean="0"/>
              <a:t>There are four visibility levels: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protected</a:t>
            </a:r>
            <a:r>
              <a:rPr lang="en-US" sz="2800" dirty="0" smtClean="0"/>
              <a:t>, and package-private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We will only be using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2800" dirty="0" smtClean="0"/>
              <a:t>and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sz="2800" dirty="0" smtClean="0"/>
              <a:t>in this course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We'll touch on package-private shortly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You will learn about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protected </a:t>
            </a:r>
            <a:r>
              <a:rPr lang="en-US" sz="2400" dirty="0" smtClean="0"/>
              <a:t>when you learn about inheritance (if you take Computer Science II)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86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So far, we've only been using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2800" dirty="0" smtClean="0"/>
              <a:t>data fields and class methods</a:t>
            </a:r>
          </a:p>
          <a:p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2800" dirty="0" smtClean="0"/>
              <a:t>data fields and class methods can be accessed directly from anywhere in your program</a:t>
            </a:r>
          </a:p>
          <a:p>
            <a:r>
              <a:rPr lang="en-US" sz="2800" dirty="0" smtClean="0"/>
              <a:t>You can use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2800" dirty="0" smtClean="0"/>
              <a:t>data fields just like any other variables (using the 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OBJECT</a:t>
            </a:r>
            <a:r>
              <a:rPr lang="en-US" sz="2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FIELD</a:t>
            </a:r>
            <a:r>
              <a:rPr lang="en-US" sz="2800" dirty="0" smtClean="0"/>
              <a:t> syntax)</a:t>
            </a:r>
          </a:p>
          <a:p>
            <a:r>
              <a:rPr lang="en-US" sz="2800" dirty="0" smtClean="0"/>
              <a:t>You can use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800" dirty="0" smtClean="0"/>
              <a:t> class methods just like any other methods (using the 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OBJECT</a:t>
            </a:r>
            <a:r>
              <a:rPr lang="en-US" sz="2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.METHOD() </a:t>
            </a:r>
            <a:r>
              <a:rPr lang="en-US" sz="2800" dirty="0"/>
              <a:t>syntax)</a:t>
            </a:r>
            <a:endParaRPr lang="en-US" sz="2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1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712" y="1688502"/>
            <a:ext cx="8458200" cy="4669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java.io.File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java.io.FileNotFoundException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keyboardIn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the file name: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keyboardIn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(Scanner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File(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.hasNextLine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	String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.nextLine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FileNotFoundException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Error! File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%s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not found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inputFileName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906538" y="1455737"/>
            <a:ext cx="2733974" cy="914400"/>
          </a:xfrm>
          <a:prstGeom prst="wedgeRoundRectCallout">
            <a:avLst>
              <a:gd name="adj1" fmla="val -63508"/>
              <a:gd name="adj2" fmla="val 12945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keyboardIn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</a:t>
            </a:r>
            <a:r>
              <a:rPr lang="en-US" dirty="0" smtClean="0"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Scanner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variable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259512" y="2395426"/>
            <a:ext cx="3657599" cy="1257300"/>
          </a:xfrm>
          <a:prstGeom prst="wedgeRoundRectCallout">
            <a:avLst>
              <a:gd name="adj1" fmla="val -70247"/>
              <a:gd name="adj2" fmla="val 4188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keyboardIn.next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to read one </a:t>
            </a:r>
            <a:r>
              <a:rPr lang="en-US" dirty="0" smtClean="0"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String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</a:t>
            </a:r>
            <a:r>
              <a:rPr lang="en-US" dirty="0" smtClean="0"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System.in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1192212" y="5684837"/>
            <a:ext cx="3695700" cy="1143000"/>
          </a:xfrm>
          <a:prstGeom prst="wedgeRoundRectCallout">
            <a:avLst>
              <a:gd name="adj1" fmla="val 60690"/>
              <a:gd name="adj2" fmla="val -15432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inputFile.nextLine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used to read one line from the file</a:t>
            </a: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5573712" y="5531101"/>
            <a:ext cx="4191000" cy="1143000"/>
          </a:xfrm>
          <a:prstGeom prst="wedgeRoundRectCallout">
            <a:avLst>
              <a:gd name="adj1" fmla="val -82303"/>
              <a:gd name="adj2" fmla="val -16535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inputFile.hasNextLine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used to check if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there are more lines in the file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6963350" y="4237037"/>
            <a:ext cx="2630922" cy="1145406"/>
          </a:xfrm>
          <a:prstGeom prst="wedgeRoundRectCallout">
            <a:avLst>
              <a:gd name="adj1" fmla="val -156814"/>
              <a:gd name="adj2" fmla="val -7597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inputFile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is another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variable</a:t>
            </a:r>
          </a:p>
        </p:txBody>
      </p:sp>
    </p:spTree>
    <p:extLst>
      <p:ext uri="{BB962C8B-B14F-4D97-AF65-F5344CB8AC3E}">
        <p14:creationId xmlns:p14="http://schemas.microsoft.com/office/powerpoint/2010/main" val="186173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3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938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4000"/>
              </a:lnSpc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dirty="0" smtClean="0"/>
              <a:t>data fields and class methods can only be accessed and used inside of other methods of the same class</a:t>
            </a:r>
          </a:p>
          <a:p>
            <a:pPr>
              <a:lnSpc>
                <a:spcPct val="104000"/>
              </a:lnSpc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dirty="0" smtClean="0"/>
              <a:t>data fields can only be used inside class methods of the same class</a:t>
            </a:r>
          </a:p>
          <a:p>
            <a:pPr>
              <a:lnSpc>
                <a:spcPct val="104000"/>
              </a:lnSpc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dirty="0" smtClean="0"/>
              <a:t>class methods can only be called from other methods of the same class</a:t>
            </a:r>
          </a:p>
          <a:p>
            <a:pPr>
              <a:lnSpc>
                <a:spcPct val="104000"/>
              </a:lnSpc>
            </a:pPr>
            <a:r>
              <a:rPr lang="en-US" dirty="0" smtClean="0"/>
              <a:t>You can </a:t>
            </a:r>
            <a:r>
              <a:rPr lang="en-US" i="1" dirty="0" smtClean="0"/>
              <a:t>NOT</a:t>
            </a:r>
            <a:r>
              <a:rPr lang="en-US" dirty="0" smtClean="0"/>
              <a:t> use private data fields or class methods from methods outside of that class, such as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Visibility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3512" y="2086255"/>
            <a:ext cx="4876800" cy="481869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(String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King"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12)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Queen"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11)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Jack"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Ace"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2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3512" y="1722437"/>
            <a:ext cx="2337499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PlayingCard.java: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8912" y="2984042"/>
            <a:ext cx="4343400" cy="2052037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"Spades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12);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"Hearts"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compiler error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68912" y="2620224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116512" y="5399897"/>
            <a:ext cx="4724400" cy="1580340"/>
          </a:xfrm>
          <a:prstGeom prst="wedgeRoundRectCallout">
            <a:avLst>
              <a:gd name="adj1" fmla="val -13988"/>
              <a:gd name="adj2" fmla="val -11322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mySuit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private data field of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PlayingCard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 it can only be used in methods in the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anose="020B0609020204030204" pitchFamily="49" charset="0"/>
                <a:ea typeface="Tahoma" panose="020B0604030504040204" pitchFamily="34" charset="0"/>
                <a:cs typeface="Consolas" panose="020B0609020204030204" pitchFamily="49" charset="0"/>
              </a:rPr>
              <a:t>PlayingCard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6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Modify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 </a:t>
            </a:r>
            <a:r>
              <a:rPr lang="en-US" dirty="0" smtClean="0"/>
              <a:t>class so that both the base and height data field are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r>
              <a:rPr lang="en-US" dirty="0" smtClean="0"/>
              <a:t>.  Then add two new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public </a:t>
            </a:r>
            <a:r>
              <a:rPr lang="en-US" dirty="0" smtClean="0"/>
              <a:t>methods: one named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setBase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 smtClean="0"/>
              <a:t>to set the value for the base and one named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setHeight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 smtClean="0"/>
              <a:t>to set the value for the height.  Update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dirty="0" smtClean="0"/>
              <a:t>method to also print the area of the triangle (using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area() </a:t>
            </a:r>
            <a:r>
              <a:rPr lang="en-US" dirty="0" smtClean="0"/>
              <a:t>method!).  Finally, update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method to test these modifications.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1835" y="2162455"/>
            <a:ext cx="4479877" cy="407739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0.5 *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"base: %.3f,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"height: %.3f,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%.3f%n"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area());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835" y="1798637"/>
            <a:ext cx="1957587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312" y="2930714"/>
            <a:ext cx="4800600" cy="206832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Triangle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(17.348);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(104.6);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Triangle 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0312" y="2566896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9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Visibility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5599" y="1570037"/>
            <a:ext cx="9256713" cy="2438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You set the visibility level of every data field and class method individually by placing the visibility modifier in front of the declaration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default visibility level, if you don't specify any visibility modifiers, is package-private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This means that the data field or class method can be used only by other methods in the same </a:t>
            </a:r>
            <a:r>
              <a:rPr lang="en-US" i="1" dirty="0" smtClean="0"/>
              <a:t>package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In this course, you should </a:t>
            </a:r>
            <a:r>
              <a:rPr lang="en-US" i="1" dirty="0" smtClean="0"/>
              <a:t>always</a:t>
            </a:r>
            <a:r>
              <a:rPr lang="en-US" dirty="0"/>
              <a:t> </a:t>
            </a:r>
            <a:r>
              <a:rPr lang="en-US" dirty="0" smtClean="0"/>
              <a:t>set the visibility of every data field and class method to be explicitly either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public </a:t>
            </a:r>
            <a:r>
              <a:rPr lang="en-US" dirty="0" smtClean="0"/>
              <a:t>or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4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Packages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334000"/>
          </a:xfrm>
        </p:spPr>
        <p:txBody>
          <a:bodyPr/>
          <a:lstStyle/>
          <a:p>
            <a:pPr>
              <a:lnSpc>
                <a:spcPct val="104000"/>
              </a:lnSpc>
            </a:pPr>
            <a:r>
              <a:rPr lang="en-US" sz="2800" dirty="0" smtClean="0"/>
              <a:t>Java provides </a:t>
            </a:r>
            <a:r>
              <a:rPr lang="en-US" sz="2800" i="1" dirty="0" smtClean="0"/>
              <a:t>packages</a:t>
            </a:r>
            <a:r>
              <a:rPr lang="en-US" sz="2800" dirty="0" smtClean="0"/>
              <a:t> to group together classes that are part of a related set of functionality</a:t>
            </a:r>
          </a:p>
          <a:p>
            <a:pPr>
              <a:lnSpc>
                <a:spcPct val="104000"/>
              </a:lnSpc>
            </a:pPr>
            <a:r>
              <a:rPr lang="en-US" sz="2800" dirty="0" smtClean="0"/>
              <a:t>A class is made part of a package by putting the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package </a:t>
            </a:r>
            <a:r>
              <a:rPr lang="en-US" sz="2800" dirty="0" smtClean="0"/>
              <a:t>keyword and a package name at the top of the class file</a:t>
            </a:r>
          </a:p>
          <a:p>
            <a:pPr lvl="1">
              <a:lnSpc>
                <a:spcPct val="104000"/>
              </a:lnSpc>
            </a:pPr>
            <a:r>
              <a:rPr lang="en-US" sz="2400" dirty="0" smtClean="0"/>
              <a:t>Generic form: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package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PACKAGE_NAME;</a:t>
            </a:r>
            <a:endParaRPr lang="en-US" sz="2400" dirty="0"/>
          </a:p>
          <a:p>
            <a:pPr lvl="1">
              <a:lnSpc>
                <a:spcPct val="104000"/>
              </a:lnSpc>
            </a:pPr>
            <a:r>
              <a:rPr lang="en-US" sz="2400" dirty="0" smtClean="0"/>
              <a:t>For example: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package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edu.wit.cs.comp1000.examples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4000"/>
              </a:lnSpc>
            </a:pPr>
            <a:r>
              <a:rPr lang="en-US" sz="2800" dirty="0" smtClean="0"/>
              <a:t>The default visibility level, package-private, provides access to other classes in the same package only</a:t>
            </a:r>
          </a:p>
          <a:p>
            <a:pPr>
              <a:lnSpc>
                <a:spcPct val="104000"/>
              </a:lnSpc>
            </a:pPr>
            <a:r>
              <a:rPr lang="en-US" sz="2800" dirty="0" smtClean="0"/>
              <a:t>Built-in classes are part of built-in packages such as </a:t>
            </a:r>
            <a:r>
              <a:rPr lang="en-US" sz="2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java.io</a:t>
            </a:r>
            <a:endParaRPr lang="en-US" sz="2800" dirty="0"/>
          </a:p>
          <a:p>
            <a:pPr lvl="1">
              <a:lnSpc>
                <a:spcPct val="104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942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By making data fields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r>
              <a:rPr lang="en-US" sz="2800" dirty="0" smtClean="0"/>
              <a:t>, you ensure that they are not used outside of the class methods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In this course, you should always make your data fields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endParaRPr lang="en-US" sz="28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Methods are made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sz="2800" dirty="0" smtClean="0"/>
              <a:t>if they are only used internally in the class, and should not be called elsewhere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In other words,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800" dirty="0" smtClean="0"/>
              <a:t>methods are commonly used to hide the implementation details of a class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In this course, most (not all) of your methods will be 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public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7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private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3512" y="1951037"/>
            <a:ext cx="5334000" cy="512377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validate()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"Clubs"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&amp;&amp; 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"Diamonds"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&amp;&amp;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   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"Spades"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&amp;&amp; 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"Hearts"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Invalid Suit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1 ||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 13)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Invalid Rank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setCard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(String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9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validate();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print()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13)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King"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12)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Queen"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11)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Jack"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Ace"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.println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of 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9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9912" y="3175600"/>
            <a:ext cx="4343400" cy="2052037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"Spades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12);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.setCard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"sabers"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1);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9912" y="2811782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878512" y="1417637"/>
            <a:ext cx="3657600" cy="1295400"/>
          </a:xfrm>
          <a:prstGeom prst="wedgeRoundRectCallout">
            <a:avLst>
              <a:gd name="adj1" fmla="val -147318"/>
              <a:gd name="adj2" fmla="val 3314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rivate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method, can't be called from outside of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PlayingCard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class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12" y="1587219"/>
            <a:ext cx="2337499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PlayingCard.java: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29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Printing with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354266"/>
            <a:ext cx="9143999" cy="5334000"/>
          </a:xfrm>
        </p:spPr>
        <p:txBody>
          <a:bodyPr/>
          <a:lstStyle/>
          <a:p>
            <a:r>
              <a:rPr lang="en-US" sz="2800" dirty="0" smtClean="0"/>
              <a:t>By default, </a:t>
            </a:r>
            <a:r>
              <a:rPr lang="en-US" sz="2800" dirty="0"/>
              <a:t>y</a:t>
            </a:r>
            <a:r>
              <a:rPr lang="en-US" sz="2800" dirty="0" smtClean="0"/>
              <a:t>ou can't print an object directly</a:t>
            </a:r>
          </a:p>
          <a:p>
            <a:pPr lvl="1"/>
            <a:r>
              <a:rPr lang="en-US" sz="2400" dirty="0" smtClean="0"/>
              <a:t>How would the JVM know what to print or how to format it?</a:t>
            </a:r>
          </a:p>
          <a:p>
            <a:pPr lvl="1"/>
            <a:r>
              <a:rPr lang="en-US" sz="2400" dirty="0" smtClean="0"/>
              <a:t>If you do print an object it will simply print the memory address of that object</a:t>
            </a:r>
          </a:p>
          <a:p>
            <a:r>
              <a:rPr lang="en-US" sz="2800" dirty="0" smtClean="0"/>
              <a:t>A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sz="2800" dirty="0" smtClean="0"/>
              <a:t>method that prints out the object is ok, but a better solution is to have a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800" dirty="0" smtClean="0"/>
              <a:t> method that returns a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800" dirty="0" smtClean="0"/>
              <a:t>that represents the object</a:t>
            </a:r>
          </a:p>
          <a:p>
            <a:pPr lvl="1"/>
            <a:r>
              <a:rPr lang="en-US" sz="2400" dirty="0" smtClean="0"/>
              <a:t>That way, the caller can include that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400" dirty="0" smtClean="0"/>
              <a:t>directly in their own output statements</a:t>
            </a:r>
          </a:p>
          <a:p>
            <a:pPr lvl="1"/>
            <a:r>
              <a:rPr lang="en-US" sz="2400" dirty="0" smtClean="0"/>
              <a:t>In fact, Java will do the conversion automatically for you if you name the method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16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610" y="1681729"/>
            <a:ext cx="4933384" cy="541956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validate()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"Clubs"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&amp;&amp; 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"Diamonds"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&amp;&amp;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   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"Spades"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&amp;&amp; 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.equals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"Hearts"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Invalid Suit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1 ||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 13)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9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Invalid Rank</a:t>
            </a:r>
            <a:r>
              <a:rPr lang="en-US" sz="9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9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setCard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(String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9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validate();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13)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"King"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12)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"Queen"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11)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"Jack"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1)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"Ace"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myRank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9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of 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9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mySuit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9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562" y="1332261"/>
            <a:ext cx="2337499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PlayingCard.java: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5211" y="3090261"/>
            <a:ext cx="5206702" cy="182101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PlayingCard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.setCard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"Spades"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12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 card is the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.toString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even better: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 card is the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8245" y="2743441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069512" y="3090261"/>
            <a:ext cx="0" cy="18210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9753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3512" y="1798637"/>
            <a:ext cx="9677400" cy="5638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next()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hasNextLine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and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nextLine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methods are part of the Scanner </a:t>
            </a:r>
            <a:r>
              <a:rPr lang="en-US" i="1" dirty="0" smtClean="0"/>
              <a:t>class</a:t>
            </a:r>
          </a:p>
          <a:p>
            <a:pPr lvl="1"/>
            <a:r>
              <a:rPr lang="en-US" dirty="0" smtClean="0"/>
              <a:t>Same with the other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dirty="0" smtClean="0"/>
              <a:t> methods we've seen </a:t>
            </a:r>
          </a:p>
          <a:p>
            <a:r>
              <a:rPr lang="en-US" dirty="0" smtClean="0"/>
              <a:t>When calling any of the class methods, you must use one </a:t>
            </a:r>
            <a:r>
              <a:rPr lang="en-US" i="1" dirty="0" smtClean="0"/>
              <a:t>instance</a:t>
            </a:r>
            <a:r>
              <a:rPr lang="en-US" dirty="0" smtClean="0"/>
              <a:t> of a variable of that class, called an </a:t>
            </a:r>
            <a:r>
              <a:rPr lang="en-US" i="1" dirty="0" smtClean="0"/>
              <a:t>object</a:t>
            </a:r>
            <a:r>
              <a:rPr lang="en-US" dirty="0" smtClean="0"/>
              <a:t>, as the identifier before the method call</a:t>
            </a:r>
          </a:p>
          <a:p>
            <a:pPr lvl="1"/>
            <a:r>
              <a:rPr lang="en-US" dirty="0" smtClean="0"/>
              <a:t>Generic form: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RETURN_VALUE = OBJECT.METHOD(ARGUMENTS);</a:t>
            </a:r>
          </a:p>
          <a:p>
            <a:pPr lvl="1"/>
            <a:r>
              <a:rPr lang="en-US" dirty="0" smtClean="0"/>
              <a:t>Specific example: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inputFile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.nextLine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Strings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334000"/>
          </a:xfrm>
        </p:spPr>
        <p:txBody>
          <a:bodyPr/>
          <a:lstStyle/>
          <a:p>
            <a:r>
              <a:rPr lang="en-US" sz="2800" dirty="0" smtClean="0"/>
              <a:t>It is often the case that you want to format the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800" dirty="0" smtClean="0"/>
              <a:t>you create in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800" dirty="0" smtClean="0"/>
              <a:t>in the same way as we do with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US" sz="2400" dirty="0" smtClean="0"/>
              <a:t>To control decimal places,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r>
              <a:rPr lang="en-US" sz="2800" dirty="0" smtClean="0"/>
              <a:t>The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String.</a:t>
            </a:r>
            <a:r>
              <a:rPr lang="en-US" sz="2800" i="1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format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800" dirty="0" smtClean="0"/>
              <a:t>method creates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800" dirty="0" smtClean="0"/>
              <a:t>objects using the same syntax as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sz="2800" dirty="0" smtClean="0"/>
              <a:t>This is useful in many cases, not just in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800" dirty="0" smtClean="0"/>
              <a:t>methods</a:t>
            </a:r>
          </a:p>
          <a:p>
            <a:r>
              <a:rPr lang="en-US" sz="2800" dirty="0" smtClean="0"/>
              <a:t>Example:                                                          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String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  <a:ea typeface="Calibri" panose="020F0502020204030204" pitchFamily="34" charset="0"/>
              </a:rPr>
              <a:t>String.</a:t>
            </a:r>
            <a:r>
              <a:rPr lang="en-US" sz="2400" i="1" dirty="0" err="1">
                <a:latin typeface="Consolas" panose="020B0609020204030204" pitchFamily="49" charset="0"/>
                <a:ea typeface="Calibri" panose="020F0502020204030204" pitchFamily="34" charset="0"/>
              </a:rPr>
              <a:t>format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"value=%.2f%n"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val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);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81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String.</a:t>
            </a:r>
            <a:r>
              <a:rPr lang="en-US" i="1" dirty="0" err="1">
                <a:latin typeface="Consolas" panose="020B0609020204030204" pitchFamily="49" charset="0"/>
                <a:ea typeface="Calibri" panose="020F0502020204030204" pitchFamily="34" charset="0"/>
              </a:rPr>
              <a:t>format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512" y="2467255"/>
            <a:ext cx="5181600" cy="354969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area() {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"length: %.3f, 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"width: %.3f, 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area());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12" y="2103437"/>
            <a:ext cx="2084225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21312" y="3019954"/>
            <a:ext cx="4572000" cy="251248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Rectangle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.setLength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(4.2);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.setWidth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(10.0);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.setLength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(3.8);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.setWidth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(2.5);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A: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 B: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1312" y="2656136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4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Modify your Triangle class by converting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 </a:t>
            </a:r>
            <a:r>
              <a:rPr lang="en-US" dirty="0" smtClean="0"/>
              <a:t>method into a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 smtClean="0"/>
              <a:t>method.  Update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accordingly.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312" y="2162455"/>
            <a:ext cx="5089477" cy="422545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area()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0.5 *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"base: %.3f,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"height: %.3f,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"area: %.3f"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area());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312" y="1798637"/>
            <a:ext cx="1957587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Triangle.java: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0427" y="3264254"/>
            <a:ext cx="4850198" cy="188718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Triangle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Triangle();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.setBase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(17.348);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(104.6);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Triangle 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myTri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30427" y="2900436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as Arguments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Objects can be used as method parameters, just like </a:t>
            </a:r>
            <a:r>
              <a:rPr lang="en-US" sz="2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 smtClean="0"/>
              <a:t>,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800" dirty="0" smtClean="0"/>
              <a:t>, </a:t>
            </a:r>
            <a:r>
              <a:rPr lang="en-US" sz="2800" dirty="0" err="1" smtClean="0"/>
              <a:t>etc</a:t>
            </a:r>
            <a:endParaRPr lang="en-US" sz="2800" dirty="0" smtClean="0"/>
          </a:p>
          <a:p>
            <a:pPr lvl="1"/>
            <a:r>
              <a:rPr lang="en-US" sz="2400" dirty="0" smtClean="0"/>
              <a:t>We've seen numerous examples of this</a:t>
            </a:r>
          </a:p>
          <a:p>
            <a:pPr lvl="1"/>
            <a:r>
              <a:rPr lang="en-US" sz="2400" dirty="0" smtClean="0"/>
              <a:t>Most recently when we passed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sz="2400" dirty="0" smtClean="0"/>
              <a:t> and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2400" dirty="0" smtClean="0"/>
              <a:t> objects as arguments into methods</a:t>
            </a:r>
          </a:p>
          <a:p>
            <a:r>
              <a:rPr lang="en-US" sz="2800" dirty="0" smtClean="0"/>
              <a:t>Unlike primitive types, objects are passed into methods by </a:t>
            </a:r>
            <a:r>
              <a:rPr lang="en-US" sz="2800" i="1" dirty="0" smtClean="0"/>
              <a:t>reference</a:t>
            </a:r>
            <a:endParaRPr lang="en-US" sz="2800" dirty="0"/>
          </a:p>
          <a:p>
            <a:r>
              <a:rPr lang="en-US" sz="2800" dirty="0" smtClean="0"/>
              <a:t>This means that changes made to an object in a method are actually modifying the object in the calling method (just like arrays, which are actually objects!)</a:t>
            </a:r>
          </a:p>
        </p:txBody>
      </p:sp>
    </p:spTree>
    <p:extLst>
      <p:ext uri="{BB962C8B-B14F-4D97-AF65-F5344CB8AC3E}">
        <p14:creationId xmlns:p14="http://schemas.microsoft.com/office/powerpoint/2010/main" val="367471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Object as Arguments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513" y="2467255"/>
            <a:ext cx="4190999" cy="372255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 double 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setCelsius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tempCelsius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tempCelsius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setFahrenheit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(5.0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9.0)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tempF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32);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getCelsius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US" sz="105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getFahrenheit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return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((9.0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.0)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32;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 C"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+=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(%.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2f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F)"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						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getFahrenheit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return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b="1" dirty="0" smtClean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47" y="2103437"/>
            <a:ext cx="2337499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Temperature.java: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06912" y="2027237"/>
            <a:ext cx="5410201" cy="475976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java.util.InputMismatchException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getTemperature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Temperature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temperature in Fahrenheit: 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.setFahrenheit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Invalid temperature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keyboardInput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05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myTemp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getTemperature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keyboardInput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myTemp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That is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myTemp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);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05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6912" y="1663419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168" y="309562"/>
            <a:ext cx="9143998" cy="1260475"/>
          </a:xfrm>
        </p:spPr>
        <p:txBody>
          <a:bodyPr/>
          <a:lstStyle/>
          <a:p>
            <a:r>
              <a:rPr lang="en-US" dirty="0" smtClean="0"/>
              <a:t>Objects in Class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334000"/>
          </a:xfrm>
        </p:spPr>
        <p:txBody>
          <a:bodyPr/>
          <a:lstStyle/>
          <a:p>
            <a:r>
              <a:rPr lang="en-US" sz="2800" dirty="0" smtClean="0"/>
              <a:t>You can also pass in objects as method arguments to class methods of the same class as the object</a:t>
            </a:r>
          </a:p>
          <a:p>
            <a:r>
              <a:rPr lang="en-US" sz="2800" dirty="0" smtClean="0"/>
              <a:t>It's easy to get confused in these situations because there are multiple objects of the same type</a:t>
            </a:r>
          </a:p>
          <a:p>
            <a:pPr lvl="1"/>
            <a:r>
              <a:rPr lang="en-US" sz="2400" dirty="0" smtClean="0"/>
              <a:t>The argument object and the object that was used to invoke the method in the first place</a:t>
            </a:r>
          </a:p>
          <a:p>
            <a:r>
              <a:rPr lang="en-US" sz="2800" dirty="0" smtClean="0"/>
              <a:t>Objects of the class type can be created and returned from within a method of that class as well</a:t>
            </a:r>
          </a:p>
          <a:p>
            <a:pPr lvl="1"/>
            <a:r>
              <a:rPr lang="en-US" sz="2400" dirty="0" smtClean="0"/>
              <a:t>For example, to return a new object of that type</a:t>
            </a:r>
          </a:p>
          <a:p>
            <a:pPr lvl="1"/>
            <a:r>
              <a:rPr lang="en-US" sz="2400" dirty="0" smtClean="0"/>
              <a:t>It's even easier to get confused in this situation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221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Objects in Class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16512" y="2941637"/>
            <a:ext cx="4876800" cy="278460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t2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.setCelsius(50);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t2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.setFahrenheit(50);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.setTemperature(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t2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t4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.plus(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"%s + %s = 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11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t4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16512" y="2577819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523" y="1874737"/>
            <a:ext cx="4957789" cy="527836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setTemperature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(Temperature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 plus(Temperature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5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setCelsius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tempCelsius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tempCelsius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setFahrenheit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(5.0 / 9.0) * (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- 32);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getCelsius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getFahrenheit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((9.0 / 5.0) * </a:t>
            </a:r>
            <a:r>
              <a:rPr lang="en-US" sz="105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+ 32;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String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b="1" dirty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 C"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+=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(%.2f F)"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						 </a:t>
            </a:r>
            <a:r>
              <a:rPr lang="en-US" sz="105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getFahrenheit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050" b="1" dirty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return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b="1" dirty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523" y="1516351"/>
            <a:ext cx="2337499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Temperature.java: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this </a:t>
            </a:r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There is a special keyword that can be helpful when you need to refer to the "current" object within a class method</a:t>
            </a:r>
          </a:p>
          <a:p>
            <a:r>
              <a:rPr lang="en-US" sz="2800" dirty="0" smtClean="0"/>
              <a:t>The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this </a:t>
            </a:r>
            <a:r>
              <a:rPr lang="en-US" sz="2800" dirty="0" smtClean="0"/>
              <a:t>keyword</a:t>
            </a:r>
          </a:p>
          <a:p>
            <a:r>
              <a:rPr lang="en-US" sz="2800" dirty="0" smtClean="0"/>
              <a:t>It is particularly useful to clarify which object you are accessing when there are multiple objects</a:t>
            </a:r>
          </a:p>
          <a:p>
            <a:r>
              <a:rPr lang="en-US" sz="2800" dirty="0" smtClean="0"/>
              <a:t>You will never be required to use it in this course, but if you find it useful then take advantage of it</a:t>
            </a:r>
          </a:p>
          <a:p>
            <a:pPr lvl="1"/>
            <a:r>
              <a:rPr lang="en-US" sz="2400" dirty="0" smtClean="0"/>
              <a:t>In other words, if it makes sense to you then use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this </a:t>
            </a:r>
            <a:r>
              <a:rPr lang="en-US" sz="2400" dirty="0" smtClean="0"/>
              <a:t>and if not then don't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90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this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92713" y="2941637"/>
            <a:ext cx="4876800" cy="278460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t2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.setCelsius(50);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t2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.setFahrenheit(50);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.setTemperature(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t2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t4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.plus(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"%s + %s = %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t1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t3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t4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92712" y="2577819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13" y="1874737"/>
            <a:ext cx="5186388" cy="491673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setTemperature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(Temperature 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10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this</a:t>
            </a:r>
            <a:r>
              <a:rPr lang="en-US" sz="1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 plus(Temperature 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Temperature 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Temperature();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this</a:t>
            </a:r>
            <a:r>
              <a:rPr lang="en-US" sz="1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1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sz="1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setCelsius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tempCelsius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tempCelsius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setFahrenheit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tempF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(5.0 / 9.0) * (</a:t>
            </a:r>
            <a:r>
              <a:rPr lang="en-US" sz="1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tempF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- 32);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getCelsius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getFahrenheit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((9.0 / 5.0) * </a:t>
            </a:r>
            <a:r>
              <a:rPr lang="en-US" sz="1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+ 32;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String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00" b="1" dirty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 C"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tempC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+=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(%.2f F)"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						             </a:t>
            </a:r>
            <a:r>
              <a:rPr lang="en-US" sz="1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sz="1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getFahrenheit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1000" b="1" dirty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return </a:t>
            </a:r>
            <a:r>
              <a:rPr lang="en-US" sz="1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b="1" dirty="0">
              <a:solidFill>
                <a:srgbClr val="7F0055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12" y="1516351"/>
            <a:ext cx="2337499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Temperature.java: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5687430" y="1426228"/>
            <a:ext cx="3696281" cy="1210609"/>
          </a:xfrm>
          <a:prstGeom prst="wedgeRoundRectCallout">
            <a:avLst>
              <a:gd name="adj1" fmla="val -140671"/>
              <a:gd name="adj2" fmla="val 8923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Using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refers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object that was used to invoke the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5687429" y="1426227"/>
            <a:ext cx="3696281" cy="1210609"/>
          </a:xfrm>
          <a:prstGeom prst="wedgeRoundRectCallout">
            <a:avLst>
              <a:gd name="adj1" fmla="val -167662"/>
              <a:gd name="adj2" fmla="val 423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Using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refers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to the object that was used to invoke the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6030912" y="5761037"/>
            <a:ext cx="2895600" cy="1219200"/>
          </a:xfrm>
          <a:prstGeom prst="wedgeRoundRectCallout">
            <a:avLst>
              <a:gd name="adj1" fmla="val 14697"/>
              <a:gd name="adj2" fmla="val -11878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In this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invocation of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plus()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,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will refer to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t1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6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112" y="350837"/>
            <a:ext cx="8686800" cy="1260475"/>
          </a:xfrm>
        </p:spPr>
        <p:txBody>
          <a:bodyPr>
            <a:normAutofit fontScale="90000"/>
          </a:bodyPr>
          <a:lstStyle/>
          <a:p>
            <a:r>
              <a:rPr lang="en-US" sz="4299" dirty="0"/>
              <a:t>Object-Oriented Programming (OOP)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2118" y="1493837"/>
            <a:ext cx="9143999" cy="5029200"/>
          </a:xfrm>
        </p:spPr>
        <p:txBody>
          <a:bodyPr/>
          <a:lstStyle/>
          <a:p>
            <a:r>
              <a:rPr lang="en-US" sz="2800" dirty="0"/>
              <a:t>A programming paradigm based on the concept of "</a:t>
            </a:r>
            <a:r>
              <a:rPr lang="en-US" sz="2800" dirty="0" smtClean="0"/>
              <a:t>objects", which commonly represent real world entities</a:t>
            </a:r>
          </a:p>
          <a:p>
            <a:pPr lvl="1"/>
            <a:r>
              <a:rPr lang="en-US" sz="2400" dirty="0" smtClean="0"/>
              <a:t>For example: a person, a car, a pencil, a sensor</a:t>
            </a:r>
          </a:p>
          <a:p>
            <a:r>
              <a:rPr lang="en-US" sz="2800" dirty="0" smtClean="0"/>
              <a:t>Objects have </a:t>
            </a:r>
            <a:r>
              <a:rPr lang="en-US" sz="2800" i="1" dirty="0" smtClean="0"/>
              <a:t>data</a:t>
            </a:r>
            <a:r>
              <a:rPr lang="en-US" sz="2800" dirty="0" smtClean="0"/>
              <a:t> </a:t>
            </a:r>
            <a:r>
              <a:rPr lang="en-US" sz="2800" i="1" dirty="0" smtClean="0"/>
              <a:t>fields</a:t>
            </a:r>
            <a:r>
              <a:rPr lang="en-US" sz="2800" dirty="0" smtClean="0"/>
              <a:t>, or attributes,</a:t>
            </a:r>
            <a:r>
              <a:rPr lang="en-US" sz="2800" i="1" dirty="0" smtClean="0"/>
              <a:t> </a:t>
            </a:r>
            <a:r>
              <a:rPr lang="en-US" sz="2800" dirty="0" smtClean="0"/>
              <a:t>that represent the state of the object</a:t>
            </a:r>
          </a:p>
          <a:p>
            <a:r>
              <a:rPr lang="en-US" sz="2800" dirty="0" smtClean="0"/>
              <a:t>Objects have </a:t>
            </a:r>
            <a:r>
              <a:rPr lang="en-US" sz="2800" i="1" dirty="0" smtClean="0"/>
              <a:t>methods</a:t>
            </a:r>
            <a:r>
              <a:rPr lang="en-US" sz="2800" dirty="0" smtClean="0"/>
              <a:t>, or actions, that use or modify the data fields of the object</a:t>
            </a:r>
          </a:p>
          <a:p>
            <a:r>
              <a:rPr lang="en-US" sz="2800" dirty="0" smtClean="0"/>
              <a:t>Examples </a:t>
            </a:r>
            <a:r>
              <a:rPr lang="en-US" sz="2800" dirty="0"/>
              <a:t>of OO languages: C++, C#, </a:t>
            </a:r>
            <a:r>
              <a:rPr lang="en-US" sz="2800" dirty="0" smtClean="0"/>
              <a:t>Java, JavaScript</a:t>
            </a:r>
            <a:r>
              <a:rPr lang="en-US" sz="2800" dirty="0"/>
              <a:t>, PHP, Python, Ruby, …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96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Constructors are special class methods that are used for initialization, to </a:t>
            </a:r>
            <a:r>
              <a:rPr lang="en-US" sz="2800" i="1" dirty="0" smtClean="0"/>
              <a:t>construct</a:t>
            </a:r>
            <a:r>
              <a:rPr lang="en-US" sz="2800" dirty="0" smtClean="0"/>
              <a:t> an object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 class can have multiple constructors that have different parameter lists, however any one object can only be initialized with one constructor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method name for a constructor is required to be the same as the name of the class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Constructors have no return type (not even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2800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Except under very special circumstances, constructors should always be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public</a:t>
            </a:r>
            <a:endParaRPr lang="en-US" sz="2800" dirty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Constructor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30312" y="2601912"/>
            <a:ext cx="5795962" cy="30236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"#shares=%d,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"value=%.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3f"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0312" y="2238094"/>
            <a:ext cx="1577676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Stock.java: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268912" y="1570037"/>
            <a:ext cx="3276600" cy="1028700"/>
          </a:xfrm>
          <a:prstGeom prst="wedgeRoundRectCallout">
            <a:avLst>
              <a:gd name="adj1" fmla="val -124193"/>
              <a:gd name="adj2" fmla="val 12660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itchFamily="49" charset="0"/>
                <a:cs typeface="Consolas" pitchFamily="49" charset="0"/>
              </a:rPr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tock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onstructor with two arguments</a:t>
            </a:r>
          </a:p>
        </p:txBody>
      </p:sp>
    </p:spTree>
    <p:extLst>
      <p:ext uri="{BB962C8B-B14F-4D97-AF65-F5344CB8AC3E}">
        <p14:creationId xmlns:p14="http://schemas.microsoft.com/office/powerpoint/2010/main" val="36404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Constructors are called automatically when you create an object with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They can not be called again after an object is created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Only one constructor can be called per object, and one constructor is always called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You specify the arguments to the constructor in the parentheses when you create the object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Example:                                                    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Stock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goog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Stock(10, 716.8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Using the Constructor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7312" y="2560637"/>
            <a:ext cx="5257800" cy="280942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"#shares=%d,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"value=%.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3f"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12" y="2196819"/>
            <a:ext cx="1577676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Stock.java: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21312" y="3285193"/>
            <a:ext cx="4648200" cy="136030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Stock(10, 716.8);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Google stock: 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3535" y="2921375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4964112" y="5151437"/>
            <a:ext cx="4114800" cy="1371600"/>
          </a:xfrm>
          <a:prstGeom prst="wedgeRoundRectCallout">
            <a:avLst>
              <a:gd name="adj1" fmla="val 22169"/>
              <a:gd name="adj2" fmla="val -14387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/>
              <a:t>This calls the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Stock</a:t>
            </a:r>
            <a:r>
              <a:rPr lang="en-US" sz="2000" dirty="0" smtClean="0"/>
              <a:t> constructor, just like any other method, and passes in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-US" sz="2000" dirty="0" smtClean="0"/>
              <a:t> for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initialShares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716.8</a:t>
            </a:r>
            <a:r>
              <a:rPr lang="en-US" sz="2000" dirty="0" smtClean="0"/>
              <a:t> for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initialValue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3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class named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 </a:t>
            </a:r>
            <a:r>
              <a:rPr lang="en-US" dirty="0" smtClean="0"/>
              <a:t>which has two (private) data fields: the balance of the account and the name of the account.  Include a constructor that allows you to set the name and the initial balance of the account.  Also include a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 smtClean="0"/>
              <a:t>method that puts both the name and balance in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 smtClean="0"/>
              <a:t>. Write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method to test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7324" y="2494414"/>
            <a:ext cx="5181600" cy="280942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Account(String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 $%.2f"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24" y="2130596"/>
            <a:ext cx="1830950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8900" y="3285193"/>
            <a:ext cx="4735513" cy="112954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Account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checking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"Checking"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0.93);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checking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8900" y="2921375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35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93837"/>
            <a:ext cx="9069387" cy="5562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You can define as many constructors as you want for each class, so long as they conform to the normal method rules</a:t>
            </a:r>
          </a:p>
          <a:p>
            <a:r>
              <a:rPr lang="en-US" dirty="0" smtClean="0"/>
              <a:t>The parameter lists have to be different, meaning different types or different numbers of parameters</a:t>
            </a:r>
          </a:p>
          <a:p>
            <a:pPr lvl="1"/>
            <a:r>
              <a:rPr lang="en-US" dirty="0" smtClean="0"/>
              <a:t>Method overloading!</a:t>
            </a:r>
          </a:p>
          <a:p>
            <a:r>
              <a:rPr lang="en-US" dirty="0" smtClean="0"/>
              <a:t>The correct constructor is automatically chosen based on the arguments provided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192712" y="3267938"/>
            <a:ext cx="4876799" cy="15414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Stock(10, 716.8);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msft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Stock(52.84);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Google stock: 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stock: 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msft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512" y="2484437"/>
            <a:ext cx="5038725" cy="337682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"#shares=%d, 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"value=%.3f"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Multiple Constructors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516312" y="1570037"/>
            <a:ext cx="2667000" cy="1066800"/>
          </a:xfrm>
          <a:prstGeom prst="wedgeRoundRectCallout">
            <a:avLst>
              <a:gd name="adj1" fmla="val -94000"/>
              <a:gd name="adj2" fmla="val 10658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ew constructor with a single</a:t>
            </a:r>
            <a:r>
              <a:rPr lang="en-US" sz="2000" dirty="0"/>
              <a:t>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2000" dirty="0" smtClean="0"/>
              <a:t>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argument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640513" y="5303837"/>
            <a:ext cx="2362200" cy="762000"/>
          </a:xfrm>
          <a:prstGeom prst="wedgeRoundRectCallout">
            <a:avLst>
              <a:gd name="adj1" fmla="val -5763"/>
              <a:gd name="adj2" fmla="val -21749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C</a:t>
            </a:r>
            <a:r>
              <a:rPr lang="en-US" sz="2000" dirty="0" smtClean="0"/>
              <a:t>alling the new constructor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3512" y="2120619"/>
            <a:ext cx="1577676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Stock.java: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8913" y="2904120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2112" y="1493837"/>
            <a:ext cx="9448800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4000"/>
              </a:lnSpc>
            </a:pPr>
            <a:r>
              <a:rPr lang="en-US" sz="2800" dirty="0" smtClean="0"/>
              <a:t>One special constructor is the </a:t>
            </a:r>
            <a:r>
              <a:rPr lang="en-US" sz="2800" i="1" dirty="0" smtClean="0"/>
              <a:t>default</a:t>
            </a:r>
            <a:r>
              <a:rPr lang="en-US" sz="2800" dirty="0" smtClean="0"/>
              <a:t> constructor</a:t>
            </a:r>
          </a:p>
          <a:p>
            <a:pPr>
              <a:lnSpc>
                <a:spcPct val="104000"/>
              </a:lnSpc>
            </a:pPr>
            <a:r>
              <a:rPr lang="en-US" sz="2800" dirty="0" smtClean="0"/>
              <a:t>This is the constructor used when no arguments are provided when the object is created</a:t>
            </a:r>
          </a:p>
          <a:p>
            <a:pPr lvl="1">
              <a:lnSpc>
                <a:spcPct val="104000"/>
              </a:lnSpc>
            </a:pPr>
            <a:r>
              <a:rPr lang="en-US" sz="2400" dirty="0" smtClean="0"/>
              <a:t>Example: 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Stock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csco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 Stock();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04000"/>
              </a:lnSpc>
            </a:pPr>
            <a:r>
              <a:rPr lang="en-US" sz="2800" dirty="0" smtClean="0">
                <a:cs typeface="Consolas" pitchFamily="49" charset="0"/>
              </a:rPr>
              <a:t>If you define no constructors for a class, the compiler automatically adds a default constructor that does nothing</a:t>
            </a:r>
          </a:p>
          <a:p>
            <a:pPr lvl="1">
              <a:lnSpc>
                <a:spcPct val="104000"/>
              </a:lnSpc>
            </a:pPr>
            <a:r>
              <a:rPr lang="en-US" sz="2400" dirty="0" smtClean="0">
                <a:cs typeface="Consolas" pitchFamily="49" charset="0"/>
              </a:rPr>
              <a:t>That's how all of our previous examples worked</a:t>
            </a:r>
          </a:p>
          <a:p>
            <a:pPr>
              <a:lnSpc>
                <a:spcPct val="104000"/>
              </a:lnSpc>
            </a:pPr>
            <a:r>
              <a:rPr lang="en-US" sz="2800" dirty="0" smtClean="0">
                <a:cs typeface="Consolas" pitchFamily="49" charset="0"/>
              </a:rPr>
              <a:t>If you define </a:t>
            </a:r>
            <a:r>
              <a:rPr lang="en-US" sz="2800" i="1" dirty="0" smtClean="0">
                <a:cs typeface="Consolas" pitchFamily="49" charset="0"/>
              </a:rPr>
              <a:t>any</a:t>
            </a:r>
            <a:r>
              <a:rPr lang="en-US" sz="2800" dirty="0" smtClean="0">
                <a:cs typeface="Consolas" pitchFamily="49" charset="0"/>
              </a:rPr>
              <a:t> constructors for a class (not necessarily a default constructor), the compiler does </a:t>
            </a:r>
            <a:r>
              <a:rPr lang="en-US" sz="2800" i="1" dirty="0" smtClean="0">
                <a:cs typeface="Consolas" pitchFamily="49" charset="0"/>
              </a:rPr>
              <a:t>NOT</a:t>
            </a:r>
            <a:r>
              <a:rPr lang="en-US" sz="2800" dirty="0" smtClean="0">
                <a:cs typeface="Consolas" pitchFamily="49" charset="0"/>
              </a:rPr>
              <a:t> add a blank default constructor for you</a:t>
            </a:r>
            <a:endParaRPr lang="en-US" sz="2800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5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192712" y="3267938"/>
            <a:ext cx="4876799" cy="190372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Stock(10, 716.8);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msft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Stock(52.84);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csco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 </a:t>
            </a:r>
            <a:r>
              <a:rPr lang="en-US" sz="105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build error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Google stock: 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stock: 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msft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Cisco stock: 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csco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3512" y="2484437"/>
            <a:ext cx="5038725" cy="337682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"#shares=%d, 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"value=%.3f"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512" y="2120619"/>
            <a:ext cx="1577676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Stock.java: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No Default Constructor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519804" y="1469582"/>
            <a:ext cx="2895600" cy="1091055"/>
          </a:xfrm>
          <a:prstGeom prst="wedgeRoundRectCallout">
            <a:avLst>
              <a:gd name="adj1" fmla="val -87066"/>
              <a:gd name="adj2" fmla="val 10547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/>
              <a:t>No default constructor is included, but there are other constructors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335712" y="5460533"/>
            <a:ext cx="2895600" cy="1371600"/>
          </a:xfrm>
          <a:prstGeom prst="wedgeRoundRectCallout">
            <a:avLst>
              <a:gd name="adj1" fmla="val 529"/>
              <a:gd name="adj2" fmla="val -14171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/>
              <a:t>No default constructor means you can not create a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Stock</a:t>
            </a:r>
            <a:r>
              <a:rPr lang="en-US" sz="2000" dirty="0"/>
              <a:t> </a:t>
            </a:r>
            <a:r>
              <a:rPr lang="en-US" sz="2000" dirty="0" smtClean="0"/>
              <a:t>object with no arguments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8913" y="2904120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15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OOP Terminology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7167" y="1417637"/>
            <a:ext cx="9143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i="1" dirty="0" smtClean="0"/>
              <a:t>Classes</a:t>
            </a:r>
            <a:r>
              <a:rPr lang="en-US" dirty="0" smtClean="0"/>
              <a:t> are like templates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Identify the data fields and methods that every instance of this type will have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Many Java packages include class definitions already, such as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java.io</a:t>
            </a:r>
            <a:r>
              <a:rPr lang="en-US" dirty="0" smtClean="0"/>
              <a:t> package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Y</a:t>
            </a:r>
            <a:r>
              <a:rPr lang="en-US" dirty="0" smtClean="0"/>
              <a:t>ou can define your own class types as well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An </a:t>
            </a:r>
            <a:r>
              <a:rPr lang="en-US" i="1" dirty="0" smtClean="0"/>
              <a:t>Object </a:t>
            </a:r>
            <a:r>
              <a:rPr lang="en-US" dirty="0" smtClean="0"/>
              <a:t>is a specific instance of a class, i.e., it is a variable of the class type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For example, variables of type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</a:t>
            </a:r>
            <a:r>
              <a:rPr lang="en-US" dirty="0" smtClean="0"/>
              <a:t> might be named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rectB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372372" y="7309524"/>
            <a:ext cx="1203745" cy="250151"/>
          </a:xfrm>
          <a:prstGeom prst="rect">
            <a:avLst/>
          </a:prstGeom>
        </p:spPr>
        <p:txBody>
          <a:bodyPr/>
          <a:lstStyle/>
          <a:p>
            <a:fld id="{A85782A5-310D-064D-97B2-7CD9DCF5F4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Default Constructor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92712" y="3267938"/>
            <a:ext cx="4876799" cy="1722587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Stock(10, 716.8);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msft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Stock(52.84);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Stock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csco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"Google stock: %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goog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"Microsoft stock: %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msft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"Cisco stock: %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csco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3512" y="2238655"/>
            <a:ext cx="5038725" cy="405187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Stock(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"#shares=%d, 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shares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"value=%.3f"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512" y="1874837"/>
            <a:ext cx="1577676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Stock.java: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8913" y="2904120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2601912" y="1933855"/>
            <a:ext cx="2514600" cy="762000"/>
          </a:xfrm>
          <a:prstGeom prst="wedgeRoundRectCallout">
            <a:avLst>
              <a:gd name="adj1" fmla="val -93879"/>
              <a:gd name="adj2" fmla="val 8387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D</a:t>
            </a:r>
            <a:r>
              <a:rPr lang="en-US" sz="2000" dirty="0" smtClean="0"/>
              <a:t>efault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constructor (no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arguments)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945312" y="5909533"/>
            <a:ext cx="2514600" cy="762000"/>
          </a:xfrm>
          <a:prstGeom prst="wedgeRoundRectCallout">
            <a:avLst>
              <a:gd name="adj1" fmla="val -18938"/>
              <a:gd name="adj2" fmla="val -27691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C</a:t>
            </a:r>
            <a:r>
              <a:rPr lang="en-US" sz="2000" dirty="0" smtClean="0"/>
              <a:t>alling the default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constructor</a:t>
            </a:r>
          </a:p>
        </p:txBody>
      </p:sp>
    </p:spTree>
    <p:extLst>
      <p:ext uri="{BB962C8B-B14F-4D97-AF65-F5344CB8AC3E}">
        <p14:creationId xmlns:p14="http://schemas.microsoft.com/office/powerpoint/2010/main" val="213238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573712" y="3267938"/>
            <a:ext cx="3810000" cy="1722587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1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(2716057);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.setUsername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"bender"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1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1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1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3712" y="2904120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512" y="2924455"/>
            <a:ext cx="4495800" cy="285898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setUsername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(String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newUsername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newUsername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511" y="2560637"/>
            <a:ext cx="145103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User.java: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12" y="309562"/>
            <a:ext cx="9753600" cy="1260475"/>
          </a:xfrm>
        </p:spPr>
        <p:txBody>
          <a:bodyPr/>
          <a:lstStyle/>
          <a:p>
            <a:r>
              <a:rPr lang="en-US" dirty="0" smtClean="0"/>
              <a:t>Example: Automatic Default Constructor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2830512" y="1646237"/>
            <a:ext cx="3124200" cy="1371600"/>
          </a:xfrm>
          <a:prstGeom prst="wedgeRoundRectCallout">
            <a:avLst>
              <a:gd name="adj1" fmla="val -77424"/>
              <a:gd name="adj2" fmla="val 5335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N</a:t>
            </a:r>
            <a:r>
              <a:rPr lang="en-US" sz="2000" dirty="0" smtClean="0"/>
              <a:t>o constructors defined, so a default constructor that does nothing is automatically added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801761" y="1438228"/>
            <a:ext cx="3124200" cy="1371600"/>
          </a:xfrm>
          <a:prstGeom prst="wedgeRoundRectCallout">
            <a:avLst>
              <a:gd name="adj1" fmla="val -12739"/>
              <a:gd name="adj2" fmla="val 11252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/>
              <a:t>D</a:t>
            </a:r>
            <a:r>
              <a:rPr lang="en-US" sz="2000" dirty="0" smtClean="0"/>
              <a:t>efault constructor is called, which does nothing and initializes no data fields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0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Modify your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 </a:t>
            </a:r>
            <a:r>
              <a:rPr lang="en-US" dirty="0" smtClean="0"/>
              <a:t>class to include a default constructor that sets the balance to $0.00 and the name to 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</a:t>
            </a:r>
            <a:r>
              <a:rPr lang="en-US" dirty="0" smtClean="0"/>
              <a:t>".  Also add a method named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adjust() </a:t>
            </a:r>
            <a:r>
              <a:rPr lang="en-US" dirty="0" smtClean="0"/>
              <a:t>that allows you to adjust the balance by a positive or negative amount.  Test the new methods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6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324" y="2162455"/>
            <a:ext cx="5181600" cy="406085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"Account"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Account(String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initialBalance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adjust(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String.</a:t>
            </a:r>
            <a:r>
              <a:rPr lang="en-US" sz="11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format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 $%.2f"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324" y="1798637"/>
            <a:ext cx="1830950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8900" y="3178026"/>
            <a:ext cx="4735513" cy="182101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Account </a:t>
            </a:r>
            <a:r>
              <a:rPr lang="en-US" sz="105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checking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"Checking"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0.93);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checking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Account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Account();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.adjust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(1000);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.adjust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(-250);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account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08900" y="2814208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12" y="309562"/>
            <a:ext cx="9753600" cy="1260475"/>
          </a:xfrm>
        </p:spPr>
        <p:txBody>
          <a:bodyPr/>
          <a:lstStyle/>
          <a:p>
            <a:r>
              <a:rPr lang="en-US" dirty="0" smtClean="0"/>
              <a:t>One Last Detail: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dirty="0" smtClean="0"/>
              <a:t>vs Instance variables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6000"/>
              </a:lnSpc>
            </a:pPr>
            <a:r>
              <a:rPr lang="en-US" sz="2800" dirty="0" smtClean="0"/>
              <a:t>All of the data fields we've defined in our classes so far have been </a:t>
            </a:r>
            <a:r>
              <a:rPr lang="en-US" sz="2800" i="1" dirty="0" smtClean="0"/>
              <a:t>instance</a:t>
            </a:r>
            <a:r>
              <a:rPr lang="en-US" sz="2800" dirty="0" smtClean="0"/>
              <a:t> variables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This means that each object (</a:t>
            </a:r>
            <a:r>
              <a:rPr lang="en-US" sz="2800" i="1" dirty="0" smtClean="0"/>
              <a:t>instance</a:t>
            </a:r>
            <a:r>
              <a:rPr lang="en-US" sz="2800" dirty="0" smtClean="0"/>
              <a:t> of a class) has a separate variable in memory for each data field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For example, every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Account</a:t>
            </a:r>
            <a:r>
              <a:rPr lang="en-US" sz="2400" dirty="0" smtClean="0"/>
              <a:t> object has its own </a:t>
            </a:r>
            <a:r>
              <a:rPr lang="en-US" sz="24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 </a:t>
            </a:r>
            <a:r>
              <a:rPr lang="en-US" sz="2400" dirty="0" smtClean="0"/>
              <a:t>variable and its own balance </a:t>
            </a:r>
            <a:r>
              <a:rPr lang="en-US" sz="24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endParaRPr lang="en-US" sz="2400" dirty="0" smtClean="0">
              <a:solidFill>
                <a:srgbClr val="0000C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The alternative is a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800" dirty="0" smtClean="0">
                <a:solidFill>
                  <a:schemeClr val="tx1"/>
                </a:solidFill>
              </a:rPr>
              <a:t>data field, where every object of the class </a:t>
            </a:r>
            <a:r>
              <a:rPr lang="en-US" sz="2800" i="1" dirty="0" smtClean="0">
                <a:solidFill>
                  <a:schemeClr val="tx1"/>
                </a:solidFill>
              </a:rPr>
              <a:t>shares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 single variable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Only one variable in memory for all instances of the class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If one object changes a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400" dirty="0" smtClean="0">
                <a:solidFill>
                  <a:schemeClr val="tx1"/>
                </a:solidFill>
              </a:rPr>
              <a:t>data field, all objects of that class will be affected</a:t>
            </a:r>
          </a:p>
          <a:p>
            <a:pPr>
              <a:lnSpc>
                <a:spcPct val="106000"/>
              </a:lnSpc>
            </a:pPr>
            <a:endParaRPr lang="en-US" sz="2800" dirty="0" smtClean="0"/>
          </a:p>
          <a:p>
            <a:pPr>
              <a:lnSpc>
                <a:spcPct val="106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63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dirty="0" smtClean="0"/>
              <a:t>Data Field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4550" y="2951614"/>
            <a:ext cx="3662362" cy="280942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User(String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4345" y="2587796"/>
            <a:ext cx="145103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User.java: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97512" y="3076855"/>
            <a:ext cx="3581400" cy="2331407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pjf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"fry"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"bender"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leela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jaz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zoidberg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pjf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jaz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97511" y="2713037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dirty="0" smtClean="0"/>
              <a:t>Data Fields in Memory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1062" y="1481209"/>
            <a:ext cx="9143999" cy="94916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800" dirty="0" smtClean="0"/>
              <a:t>data fields aren't tied to any one object like instance data fields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610920" y="47323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9354" y="4316145"/>
            <a:ext cx="1233158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ddress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10919" y="49990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"fry"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610918" y="52657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10920" y="55324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"bender"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10917" y="57991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10916" y="60658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leela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"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10915" y="63325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2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10920" y="6599237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01562" y="4694237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0x3b8000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97583" y="4957546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0x3b8004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30505" y="4316145"/>
            <a:ext cx="904415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value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10093" y="4313237"/>
            <a:ext cx="1240019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variable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26673" y="6630410"/>
            <a:ext cx="393056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26476" y="4633802"/>
            <a:ext cx="27238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User.numberOfUsers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26476" y="4935410"/>
            <a:ext cx="1877437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pjf.username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6481" y="5202110"/>
            <a:ext cx="1031051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pjf.id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26476" y="5468810"/>
            <a:ext cx="1877437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br.username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97426" y="5226122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0x3b800c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97112" y="5492822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0x3b8010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97112" y="5759906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0x3b8018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97112" y="6022686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0x3b801c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97112" y="6264274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0x3b8024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23251" y="2713037"/>
            <a:ext cx="4955461" cy="375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pjf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"fry"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523248" y="3017256"/>
            <a:ext cx="495546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"bender"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523248" y="3310705"/>
            <a:ext cx="3730508" cy="375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leela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25848" y="5735510"/>
            <a:ext cx="1031051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bbr.id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26476" y="5991611"/>
            <a:ext cx="173637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tl.username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25848" y="6258311"/>
            <a:ext cx="889987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tl.id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96484" y="6515134"/>
            <a:ext cx="1313180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0x3b8028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26289" y="4679039"/>
            <a:ext cx="31130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22022" y="4673346"/>
            <a:ext cx="31130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4835" y="4673346"/>
            <a:ext cx="31130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26289" y="4673346"/>
            <a:ext cx="31130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6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50" grpId="0"/>
      <p:bldP spid="51" grpId="0"/>
      <p:bldP spid="52" grpId="0"/>
      <p:bldP spid="36" grpId="0"/>
      <p:bldP spid="37" grpId="0"/>
      <p:bldP spid="38" grpId="0"/>
      <p:bldP spid="12" grpId="0"/>
      <p:bldP spid="12" grpId="1"/>
      <p:bldP spid="42" grpId="0"/>
      <p:bldP spid="42" grpId="1"/>
      <p:bldP spid="46" grpId="0"/>
      <p:bldP spid="46" grpId="1"/>
      <p:bldP spid="47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dirty="0" smtClean="0"/>
              <a:t>Class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4000"/>
              </a:lnSpc>
            </a:pPr>
            <a:r>
              <a:rPr lang="en-US" sz="2800" dirty="0" smtClean="0"/>
              <a:t>Class methods can also be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endParaRPr lang="en-US" sz="2800" dirty="0" smtClean="0"/>
          </a:p>
          <a:p>
            <a:pPr lvl="1">
              <a:lnSpc>
                <a:spcPct val="104000"/>
              </a:lnSpc>
            </a:pPr>
            <a:r>
              <a:rPr lang="en-US" sz="2400" dirty="0" smtClean="0"/>
              <a:t>Like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sz="2400" dirty="0" smtClean="0"/>
              <a:t>or other methods we've made earlier in the semester</a:t>
            </a:r>
          </a:p>
          <a:p>
            <a:pPr>
              <a:lnSpc>
                <a:spcPct val="104000"/>
              </a:lnSpc>
            </a:pPr>
            <a:r>
              <a:rPr lang="en-US" sz="2800" dirty="0" smtClean="0"/>
              <a:t>The meaning is similar: a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800" dirty="0" smtClean="0"/>
              <a:t>method is shared by all instances of the class</a:t>
            </a:r>
          </a:p>
          <a:p>
            <a:pPr>
              <a:lnSpc>
                <a:spcPct val="104000"/>
              </a:lnSpc>
            </a:pPr>
            <a:r>
              <a:rPr lang="en-US" sz="2800" dirty="0" smtClean="0"/>
              <a:t>A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800" dirty="0" smtClean="0"/>
              <a:t>method can NOT use or modify any instance (non-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800" dirty="0" smtClean="0"/>
              <a:t>) data fields directly</a:t>
            </a:r>
          </a:p>
          <a:p>
            <a:pPr lvl="1">
              <a:lnSpc>
                <a:spcPct val="104000"/>
              </a:lnSpc>
            </a:pPr>
            <a:r>
              <a:rPr lang="en-US" sz="2400" dirty="0" smtClean="0"/>
              <a:t>If you have a method that does not use or modify any instance data fields, then make it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endParaRPr lang="en-US" sz="2400" dirty="0" smtClean="0"/>
          </a:p>
          <a:p>
            <a:pPr>
              <a:lnSpc>
                <a:spcPct val="104000"/>
              </a:lnSpc>
            </a:pPr>
            <a:r>
              <a:rPr lang="en-US" sz="2800" dirty="0" smtClean="0"/>
              <a:t>A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 </a:t>
            </a:r>
            <a:r>
              <a:rPr lang="en-US" sz="2800" dirty="0" smtClean="0"/>
              <a:t>method can be called from other methods with the class name (not any particular object)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44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dirty="0" smtClean="0"/>
              <a:t> Class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6117" y="2619655"/>
            <a:ext cx="3662362" cy="353398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User(String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numberOfUsers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toString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username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1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 "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912" y="2255837"/>
            <a:ext cx="145103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User.java: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54512" y="3076855"/>
            <a:ext cx="5562600" cy="284180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pjf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"fry"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"bender"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leela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User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jaz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User(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zoidberg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totalUsers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User.</a:t>
            </a:r>
            <a:r>
              <a:rPr lang="en-US" sz="105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getNumberOfUsers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 number of users: 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05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05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totalUsers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pjf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bbr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05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05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5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jaz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4512" y="2713037"/>
            <a:ext cx="2590774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ClassExamples.java: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230312" y="5989636"/>
            <a:ext cx="4114800" cy="1306999"/>
          </a:xfrm>
          <a:prstGeom prst="wedgeRoundRectCallout">
            <a:avLst>
              <a:gd name="adj1" fmla="val -38875"/>
              <a:gd name="adj2" fmla="val -14461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This method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is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, and therefore can't use the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username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or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data fields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4932630" y="1394876"/>
            <a:ext cx="4832082" cy="1565000"/>
          </a:xfrm>
          <a:prstGeom prst="wedgeRoundRectCallout">
            <a:avLst>
              <a:gd name="adj1" fmla="val -8931"/>
              <a:gd name="adj2" fmla="val 13633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Calling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method is done with the class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name (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User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) then a dot then the method name (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getNumberofUsers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6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93837"/>
            <a:ext cx="9069387" cy="571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sz="2800" dirty="0" smtClean="0"/>
              <a:t>A class defines a complex variable type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Contains its own data fields and methods that are only for use with objects of that class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There are many predefined classes in Java that we've been using all semester including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</a:t>
            </a:r>
            <a:r>
              <a:rPr lang="en-US" sz="2800" dirty="0" smtClean="0"/>
              <a:t>, and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06000"/>
              </a:lnSpc>
            </a:pPr>
            <a:r>
              <a:rPr lang="en-US" sz="2800" dirty="0" smtClean="0"/>
              <a:t>You can also define your own classes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Often done to represent an entity in your program that requires more than one variable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This is just the beginning of object oriented (OO) software development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55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Class: Rectangle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92112" y="2991155"/>
            <a:ext cx="9069387" cy="299848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sz="2800" dirty="0" smtClean="0"/>
              <a:t>This defines a class named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R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ectangle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We will discuss the meaning of the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/>
              <a:t>keyword for the class and for the variables later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The two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/>
              <a:t>lines say that the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R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ectangle</a:t>
            </a:r>
            <a:r>
              <a:rPr lang="en-US" sz="2800" dirty="0" smtClean="0"/>
              <a:t> class uses two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/>
              <a:t>data fields named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length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width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In other words, </a:t>
            </a:r>
            <a:r>
              <a:rPr lang="en-US" sz="2400" i="1" dirty="0" smtClean="0"/>
              <a:t>every</a:t>
            </a:r>
            <a:r>
              <a:rPr lang="en-US" sz="2400" dirty="0" smtClean="0"/>
              <a:t> instance of the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</a:t>
            </a:r>
            <a:r>
              <a:rPr lang="en-US" sz="2400" dirty="0" smtClean="0"/>
              <a:t> class (a Rectangle </a:t>
            </a:r>
            <a:r>
              <a:rPr lang="en-US" sz="2400" i="1" dirty="0" smtClean="0"/>
              <a:t>object</a:t>
            </a:r>
            <a:r>
              <a:rPr lang="en-US" sz="2400" dirty="0" smtClean="0"/>
              <a:t>) will have its own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length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width </a:t>
            </a:r>
          </a:p>
          <a:p>
            <a:pPr>
              <a:lnSpc>
                <a:spcPct val="106000"/>
              </a:lnSpc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982912" y="1574164"/>
            <a:ext cx="3429000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Rectangle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44512" y="16462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/>
              <a:t>Defining a data field in a class is NOT a variable declaration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/>
              <a:t>You can not use those variables except in the context of an instance of the class (an object)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/>
              <a:t>In other words, you can think of the data fields as sub-pieces of an object that you can only access as part of the object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/>
              <a:t>So, when you declare a variable of a class type, it automatically has all of the data fields for that object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/>
              <a:t>Using the data fields is similar to using any other variable of the same type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04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Class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334000"/>
          </a:xfrm>
        </p:spPr>
        <p:txBody>
          <a:bodyPr/>
          <a:lstStyle/>
          <a:p>
            <a:pPr>
              <a:lnSpc>
                <a:spcPct val="106000"/>
              </a:lnSpc>
            </a:pPr>
            <a:r>
              <a:rPr lang="en-US" sz="2800" dirty="0" smtClean="0"/>
              <a:t>To create a new class that is part of an existing project: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Right click on the project heading in Eclipse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Select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2400" dirty="0" smtClean="0"/>
              <a:t>, and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Give the class a name, e.g.,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Rectangle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Don't worry about all of the other options for now</a:t>
            </a:r>
          </a:p>
          <a:p>
            <a:pPr>
              <a:lnSpc>
                <a:spcPct val="106000"/>
              </a:lnSpc>
            </a:pPr>
            <a:r>
              <a:rPr lang="en-US" sz="2800" dirty="0" smtClean="0"/>
              <a:t>You can create a class with a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US" sz="2800" dirty="0" smtClean="0"/>
              <a:t> method (we've been doing it all semester!), but not all classes will have a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US" sz="2800" dirty="0" smtClean="0"/>
              <a:t> method</a:t>
            </a:r>
          </a:p>
          <a:p>
            <a:pPr lvl="1">
              <a:lnSpc>
                <a:spcPct val="106000"/>
              </a:lnSpc>
            </a:pPr>
            <a:r>
              <a:rPr lang="en-US" sz="2400" dirty="0" smtClean="0"/>
              <a:t>Often have only one class with a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sz="2400" dirty="0" smtClean="0"/>
              <a:t>method in each project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585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1392</TotalTime>
  <Words>3808</Words>
  <Application>Microsoft Macintosh PowerPoint</Application>
  <PresentationFormat>Custom</PresentationFormat>
  <Paragraphs>1206</Paragraphs>
  <Slides>69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83" baseType="lpstr"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Review: Scanner</vt:lpstr>
      <vt:lpstr>Scanner Example</vt:lpstr>
      <vt:lpstr>Scanner Methods</vt:lpstr>
      <vt:lpstr>Object-Oriented Programming (OOP)</vt:lpstr>
      <vt:lpstr>OOP Terminology</vt:lpstr>
      <vt:lpstr>Example Class: Rectangle</vt:lpstr>
      <vt:lpstr>Data Fields</vt:lpstr>
      <vt:lpstr>Creating a New Class</vt:lpstr>
      <vt:lpstr>One Class per File</vt:lpstr>
      <vt:lpstr>Using the Rectangle Class</vt:lpstr>
      <vt:lpstr>Multiple Class Objects</vt:lpstr>
      <vt:lpstr>Example: Multiple Rectangle Objects</vt:lpstr>
      <vt:lpstr>Objects in Memory</vt:lpstr>
      <vt:lpstr>Exercise</vt:lpstr>
      <vt:lpstr>Answer</vt:lpstr>
      <vt:lpstr>Class Methods</vt:lpstr>
      <vt:lpstr>Defining Class Methods</vt:lpstr>
      <vt:lpstr>Example: Using Class Methods</vt:lpstr>
      <vt:lpstr>Class Methods vs Non-Class Methods</vt:lpstr>
      <vt:lpstr>Example: Don't Do This!</vt:lpstr>
      <vt:lpstr>Use Class Methods!</vt:lpstr>
      <vt:lpstr>Adding Another Class Method</vt:lpstr>
      <vt:lpstr>Exercise</vt:lpstr>
      <vt:lpstr>Answer</vt:lpstr>
      <vt:lpstr>Calling Class Methods from the Class</vt:lpstr>
      <vt:lpstr>Example: Calling One Class Method from Another</vt:lpstr>
      <vt:lpstr>Visibility Modifier</vt:lpstr>
      <vt:lpstr>public Visibility</vt:lpstr>
      <vt:lpstr>private Visibility</vt:lpstr>
      <vt:lpstr>Example: Visibility</vt:lpstr>
      <vt:lpstr>Exercise</vt:lpstr>
      <vt:lpstr>Answer</vt:lpstr>
      <vt:lpstr>Setting Visibility Levels</vt:lpstr>
      <vt:lpstr>Aside: Packages</vt:lpstr>
      <vt:lpstr>Why private?</vt:lpstr>
      <vt:lpstr>Example: private Methods</vt:lpstr>
      <vt:lpstr>Better Printing with toString()</vt:lpstr>
      <vt:lpstr>Example: toString()</vt:lpstr>
      <vt:lpstr>Formatting Strings</vt:lpstr>
      <vt:lpstr>Example: String.format()</vt:lpstr>
      <vt:lpstr>Exercise</vt:lpstr>
      <vt:lpstr>Answer</vt:lpstr>
      <vt:lpstr>Objects as Arguments</vt:lpstr>
      <vt:lpstr>Example: Object as Arguments</vt:lpstr>
      <vt:lpstr>Objects in Class Methods</vt:lpstr>
      <vt:lpstr>Example: Objects in Class Methods</vt:lpstr>
      <vt:lpstr>The this keyword</vt:lpstr>
      <vt:lpstr>Example: this</vt:lpstr>
      <vt:lpstr>Constructors</vt:lpstr>
      <vt:lpstr>Example: Constructor</vt:lpstr>
      <vt:lpstr>Calling a Constructor</vt:lpstr>
      <vt:lpstr>Example: Using the Constructor</vt:lpstr>
      <vt:lpstr>Exercise</vt:lpstr>
      <vt:lpstr>Answer</vt:lpstr>
      <vt:lpstr>Multiple Constructors</vt:lpstr>
      <vt:lpstr>Example: Multiple Constructors</vt:lpstr>
      <vt:lpstr>Default Constructor</vt:lpstr>
      <vt:lpstr>Example: No Default Constructor</vt:lpstr>
      <vt:lpstr>Example: Default Constructor</vt:lpstr>
      <vt:lpstr>Example: Automatic Default Constructor</vt:lpstr>
      <vt:lpstr>Exercise</vt:lpstr>
      <vt:lpstr>Answer</vt:lpstr>
      <vt:lpstr>One Last Detail: static vs Instance variables</vt:lpstr>
      <vt:lpstr>Example: A static Data Field</vt:lpstr>
      <vt:lpstr>static Data Fields in Memory</vt:lpstr>
      <vt:lpstr>static Class Methods</vt:lpstr>
      <vt:lpstr>Example: static Class Methods</vt:lpstr>
      <vt:lpstr>Wrap Up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Derbinsky, Nathaniel</cp:lastModifiedBy>
  <cp:revision>153</cp:revision>
  <cp:lastPrinted>1601-01-01T00:00:00Z</cp:lastPrinted>
  <dcterms:created xsi:type="dcterms:W3CDTF">2015-11-11T20:07:44Z</dcterms:created>
  <dcterms:modified xsi:type="dcterms:W3CDTF">2017-04-27T21:10:39Z</dcterms:modified>
</cp:coreProperties>
</file>