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51" r:id="rId2"/>
  </p:sldMasterIdLst>
  <p:notesMasterIdLst>
    <p:notesMasterId r:id="rId15"/>
  </p:notesMasterIdLst>
  <p:sldIdLst>
    <p:sldId id="258" r:id="rId3"/>
    <p:sldId id="261" r:id="rId4"/>
    <p:sldId id="262" r:id="rId5"/>
    <p:sldId id="272" r:id="rId6"/>
    <p:sldId id="263" r:id="rId7"/>
    <p:sldId id="264" r:id="rId8"/>
    <p:sldId id="273" r:id="rId9"/>
    <p:sldId id="266" r:id="rId10"/>
    <p:sldId id="274" r:id="rId11"/>
    <p:sldId id="275" r:id="rId12"/>
    <p:sldId id="276" r:id="rId13"/>
    <p:sldId id="271" r:id="rId14"/>
  </p:sldIdLst>
  <p:sldSz cx="10080625" cy="7559675"/>
  <p:notesSz cx="7772400" cy="10058400"/>
  <p:defaultTextStyle>
    <a:defPPr>
      <a:defRPr lang="en-US"/>
    </a:defPPr>
    <a:lvl1pPr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1pPr>
    <a:lvl2pPr marL="742950" indent="-28575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2pPr>
    <a:lvl3pPr marL="11430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3pPr>
    <a:lvl4pPr marL="16002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4pPr>
    <a:lvl5pPr marL="2057400" indent="-228600" algn="l" defTabSz="449263" rtl="0" fontAlgn="base" hangingPunct="0">
      <a:lnSpc>
        <a:spcPct val="98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Bitstream Vera Serif" pitchFamily="1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820000"/>
    <a:srgbClr val="640000"/>
    <a:srgbClr val="928F00"/>
    <a:srgbClr val="E3DE00"/>
    <a:srgbClr val="C9C400"/>
    <a:srgbClr val="FFFF66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1367" autoAdjust="0"/>
  </p:normalViewPr>
  <p:slideViewPr>
    <p:cSldViewPr>
      <p:cViewPr varScale="1">
        <p:scale>
          <a:sx n="84" d="100"/>
          <a:sy n="84" d="100"/>
        </p:scale>
        <p:origin x="1224" y="8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587500" y="1006475"/>
            <a:ext cx="4594225" cy="344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5437" cy="3824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7140342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49263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lang="en-US" dirty="0" smtClean="0"/>
              <a:t>WIT COMP1000 Computer Science I Course Material by Wentworth</a:t>
            </a:r>
            <a:r>
              <a:rPr lang="en-US" baseline="0" dirty="0" smtClean="0"/>
              <a:t> Institute of Technology</a:t>
            </a:r>
            <a:r>
              <a:rPr lang="en-US" dirty="0" smtClean="0"/>
              <a:t> (http://www.wit.edu/computer-science) is licensed under a Creative Commons Attribution-</a:t>
            </a:r>
            <a:r>
              <a:rPr lang="en-US" dirty="0" err="1" smtClean="0"/>
              <a:t>NonCommercial</a:t>
            </a:r>
            <a:r>
              <a:rPr lang="en-US" dirty="0" smtClean="0"/>
              <a:t> 4.0 International License (http://creativecommons.org/licenses/by-nc/4.0/).</a:t>
            </a:r>
            <a:r>
              <a:rPr lang="en-US" sz="1200" b="0" i="0" kern="1200" dirty="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 </a:t>
            </a:r>
            <a:r>
              <a:rPr lang="en-US" sz="1200" b="0" i="0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Based on a work at </a:t>
            </a:r>
            <a:r>
              <a:rPr lang="en-US" sz="1200" b="0" i="0" u="none" strike="noStrike" kern="1200" smtClean="0">
                <a:solidFill>
                  <a:srgbClr val="000000"/>
                </a:solidFill>
                <a:effectLst/>
                <a:latin typeface="Times New Roman" pitchFamily="16" charset="0"/>
                <a:ea typeface="+mn-ea"/>
                <a:cs typeface="+mn-cs"/>
              </a:rPr>
              <a:t>https://sites.google.com/site/witcomp128fall2014.</a:t>
            </a:r>
            <a:endParaRPr lang="en-US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03018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487167" y="1874837"/>
            <a:ext cx="9143999" cy="5029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179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1473200"/>
            <a:ext cx="8569325" cy="1620837"/>
          </a:xfrm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 anchor="ctr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185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457200" indent="-457200">
              <a:buFont typeface="Wingdings" pitchFamily="2" charset="2"/>
              <a:buChar char="§"/>
              <a:defRPr/>
            </a:lvl1pPr>
            <a:lvl2pPr marL="914400" indent="-457200">
              <a:buFont typeface="Arial" pitchFamily="34" charset="0"/>
              <a:buChar char="•"/>
              <a:defRPr/>
            </a:lvl2pPr>
            <a:lvl3pPr marL="1257300" indent="-342900">
              <a:buFont typeface="Wingdings" pitchFamily="2" charset="2"/>
              <a:buChar char="§"/>
              <a:defRPr/>
            </a:lvl3pPr>
            <a:lvl4pPr marL="1714500" indent="-342900">
              <a:buFont typeface="Arial" pitchFamily="34" charset="0"/>
              <a:buChar char="•"/>
              <a:defRPr/>
            </a:lvl4pPr>
            <a:lvl5pPr marL="2171700" indent="-3429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6108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Line 1"/>
          <p:cNvSpPr>
            <a:spLocks noChangeShapeType="1"/>
          </p:cNvSpPr>
          <p:nvPr/>
        </p:nvSpPr>
        <p:spPr bwMode="auto">
          <a:xfrm>
            <a:off x="134447" y="7132637"/>
            <a:ext cx="9782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306485" y="7227691"/>
            <a:ext cx="1762027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de-DE" sz="16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WIT COMP1000</a:t>
            </a:r>
            <a:endParaRPr lang="de-DE" sz="160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28" name="Text Box 4"/>
          <p:cNvSpPr txBox="1">
            <a:spLocks noChangeArrowheads="1"/>
          </p:cNvSpPr>
          <p:nvPr/>
        </p:nvSpPr>
        <p:spPr bwMode="auto">
          <a:xfrm>
            <a:off x="4843216" y="7216202"/>
            <a:ext cx="365125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/>
          <a:p>
            <a:pPr>
              <a:lnSpc>
                <a:spcPct val="93000"/>
              </a:lnSpc>
            </a:pPr>
            <a:fld id="{0CBF143C-F1D4-4CC7-8AA6-A94FC5CAAAF3}" type="slidenum">
              <a:rPr lang="de-DE" sz="1800">
                <a:solidFill>
                  <a:srgbClr val="00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pPr>
                <a:lnSpc>
                  <a:spcPct val="93000"/>
                </a:lnSpc>
              </a:pPr>
              <a:t>‹#›</a:t>
            </a:fld>
            <a:endParaRPr lang="de-DE" sz="1800" dirty="0">
              <a:solidFill>
                <a:srgbClr val="00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30312" y="309562"/>
            <a:ext cx="777240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570037"/>
            <a:ext cx="9069387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outline text format</a:t>
            </a:r>
          </a:p>
          <a:p>
            <a:pPr lvl="1"/>
            <a:r>
              <a:rPr lang="en-US" dirty="0" smtClean="0"/>
              <a:t>Second Outline Level</a:t>
            </a:r>
          </a:p>
          <a:p>
            <a:pPr lvl="2"/>
            <a:r>
              <a:rPr lang="en-US" dirty="0" smtClean="0"/>
              <a:t>Third Outline Level</a:t>
            </a:r>
          </a:p>
          <a:p>
            <a:pPr lvl="3"/>
            <a:r>
              <a:rPr lang="en-US" dirty="0" smtClean="0"/>
              <a:t>Fourth Outline Level</a:t>
            </a:r>
          </a:p>
          <a:p>
            <a:pPr lvl="4"/>
            <a:r>
              <a:rPr lang="en-US" dirty="0" smtClean="0"/>
              <a:t>Fifth Outline Level</a:t>
            </a:r>
          </a:p>
          <a:p>
            <a:pPr lvl="4"/>
            <a:r>
              <a:rPr lang="en-US" dirty="0" smtClean="0"/>
              <a:t>Sixth Outline Level</a:t>
            </a:r>
          </a:p>
          <a:p>
            <a:pPr lvl="4"/>
            <a:r>
              <a:rPr lang="en-US" dirty="0" smtClean="0"/>
              <a:t>Seventh Outline Level</a:t>
            </a:r>
          </a:p>
          <a:p>
            <a:pPr lvl="4"/>
            <a:r>
              <a:rPr lang="en-US" dirty="0" smtClean="0"/>
              <a:t>Eighth Outline Level</a:t>
            </a:r>
          </a:p>
          <a:p>
            <a:pPr lvl="4"/>
            <a:r>
              <a:rPr lang="en-US" dirty="0" smtClean="0"/>
              <a:t>Ninth Outline Level</a:t>
            </a:r>
          </a:p>
        </p:txBody>
      </p:sp>
      <p:sp>
        <p:nvSpPr>
          <p:cNvPr id="3" name="Rectangle 2"/>
          <p:cNvSpPr/>
          <p:nvPr/>
        </p:nvSpPr>
        <p:spPr bwMode="auto">
          <a:xfrm>
            <a:off x="0" y="1"/>
            <a:ext cx="5802312" cy="443108"/>
          </a:xfrm>
          <a:prstGeom prst="rect">
            <a:avLst/>
          </a:prstGeom>
          <a:solidFill>
            <a:srgbClr val="E3DE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    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cs typeface="Cordia New" pitchFamily="34" charset="-34"/>
              </a:rPr>
              <a:t>Wentworth Institute of Technology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7" y="790"/>
            <a:ext cx="362384" cy="434340"/>
          </a:xfrm>
          <a:prstGeom prst="rect">
            <a:avLst/>
          </a:prstGeom>
        </p:spPr>
      </p:pic>
      <p:sp>
        <p:nvSpPr>
          <p:cNvPr id="6" name="Parallelogram 5"/>
          <p:cNvSpPr/>
          <p:nvPr/>
        </p:nvSpPr>
        <p:spPr bwMode="auto">
          <a:xfrm rot="5400000">
            <a:off x="5687695" y="114619"/>
            <a:ext cx="604836" cy="375603"/>
          </a:xfrm>
          <a:prstGeom prst="parallelogram">
            <a:avLst>
              <a:gd name="adj" fmla="val 43422"/>
            </a:avLst>
          </a:prstGeom>
          <a:solidFill>
            <a:srgbClr val="928F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177917" y="163831"/>
            <a:ext cx="3902708" cy="44100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  <a:cs typeface="Cordia New" pitchFamily="34" charset="-34"/>
              </a:rPr>
              <a:t>Engineering &amp; Technology</a:t>
            </a:r>
          </a:p>
        </p:txBody>
      </p:sp>
      <p:sp>
        <p:nvSpPr>
          <p:cNvPr id="18" name="Text Box 3"/>
          <p:cNvSpPr txBox="1">
            <a:spLocks noChangeArrowheads="1"/>
          </p:cNvSpPr>
          <p:nvPr/>
        </p:nvSpPr>
        <p:spPr bwMode="auto">
          <a:xfrm>
            <a:off x="7993257" y="7227692"/>
            <a:ext cx="1923855" cy="25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15876" rIns="0" bIns="0"/>
          <a:lstStyle>
            <a:lvl1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1pPr>
            <a:lvl2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2pPr>
            <a:lvl3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3pPr>
            <a:lvl4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4pPr>
            <a:lvl5pPr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5pPr>
            <a:lvl6pPr marL="25146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6pPr>
            <a:lvl7pPr marL="29718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7pPr>
            <a:lvl8pPr marL="34290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8pPr>
            <a:lvl9pPr marL="3886200" indent="-228600" defTabSz="449263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</a:tabLst>
              <a:defRPr sz="2400">
                <a:solidFill>
                  <a:srgbClr val="000000"/>
                </a:solidFill>
                <a:latin typeface="Bitstream Vera Serif" pitchFamily="16" charset="0"/>
                <a:ea typeface="msmincho" charset="0"/>
                <a:cs typeface="msmincho" charset="0"/>
              </a:defRPr>
            </a:lvl9pPr>
          </a:lstStyle>
          <a:p>
            <a:pPr>
              <a:lnSpc>
                <a:spcPct val="93000"/>
              </a:lnSpc>
            </a:pPr>
            <a:r>
              <a:rPr lang="de-DE" sz="1600" i="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Do. Learn. Succeed.</a:t>
            </a:r>
            <a:endParaRPr lang="de-DE" sz="1600" i="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Line 1"/>
          <p:cNvSpPr>
            <a:spLocks noChangeShapeType="1"/>
          </p:cNvSpPr>
          <p:nvPr/>
        </p:nvSpPr>
        <p:spPr bwMode="auto">
          <a:xfrm>
            <a:off x="134447" y="1341437"/>
            <a:ext cx="978266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2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2pPr>
      <a:lvl3pPr marL="11430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3pPr>
      <a:lvl4pPr marL="16002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4pPr>
      <a:lvl5pPr marL="20574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5pPr>
      <a:lvl6pPr marL="25146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6pPr>
      <a:lvl7pPr marL="29718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7pPr>
      <a:lvl8pPr marL="34290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8pPr>
      <a:lvl9pPr marL="38862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9pPr>
    </p:titleStyle>
    <p:bodyStyle>
      <a:lvl1pPr marL="4572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1413"/>
        </a:spcAft>
        <a:buClr>
          <a:srgbClr val="820000"/>
        </a:buClr>
        <a:buSzPct val="100000"/>
        <a:buFont typeface="Wingdings" pitchFamily="2" charset="2"/>
        <a:buChar char="§"/>
        <a:defRPr sz="3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9144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1138"/>
        </a:spcAft>
        <a:buClr>
          <a:srgbClr val="820000"/>
        </a:buClr>
        <a:buSzPct val="100000"/>
        <a:buFont typeface="Verdana" pitchFamily="34" charset="0"/>
        <a:buChar char="»"/>
        <a:defRPr sz="28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2573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850"/>
        </a:spcAft>
        <a:buClr>
          <a:srgbClr val="820000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714500" indent="-342900" algn="l" defTabSz="449263" rtl="0" eaLnBrk="1" fontAlgn="base" hangingPunct="1">
        <a:lnSpc>
          <a:spcPct val="117000"/>
        </a:lnSpc>
        <a:spcBef>
          <a:spcPct val="0"/>
        </a:spcBef>
        <a:spcAft>
          <a:spcPts val="575"/>
        </a:spcAft>
        <a:buClr>
          <a:srgbClr val="82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171700" indent="-3429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82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2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1230312" y="538162"/>
            <a:ext cx="7772401" cy="1260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title text format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874837"/>
            <a:ext cx="9069387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the outline text format</a:t>
            </a:r>
          </a:p>
          <a:p>
            <a:pPr lvl="1"/>
            <a:r>
              <a:rPr lang="en-US" dirty="0" smtClean="0"/>
              <a:t>Second Outline Level</a:t>
            </a:r>
          </a:p>
          <a:p>
            <a:pPr lvl="2"/>
            <a:r>
              <a:rPr lang="en-US" dirty="0" smtClean="0"/>
              <a:t>Third Outline Level</a:t>
            </a:r>
          </a:p>
          <a:p>
            <a:pPr lvl="3"/>
            <a:r>
              <a:rPr lang="en-US" dirty="0" smtClean="0"/>
              <a:t>Fourth Outline Level</a:t>
            </a:r>
          </a:p>
          <a:p>
            <a:pPr lvl="4"/>
            <a:r>
              <a:rPr lang="en-US" dirty="0" smtClean="0"/>
              <a:t>Fifth Outline Level</a:t>
            </a:r>
          </a:p>
          <a:p>
            <a:pPr lvl="4"/>
            <a:r>
              <a:rPr lang="en-US" dirty="0" smtClean="0"/>
              <a:t>Sixth Outline Level</a:t>
            </a:r>
          </a:p>
          <a:p>
            <a:pPr lvl="4"/>
            <a:r>
              <a:rPr lang="en-US" dirty="0" smtClean="0"/>
              <a:t>Seventh Outline Level</a:t>
            </a:r>
          </a:p>
          <a:p>
            <a:pPr lvl="4"/>
            <a:r>
              <a:rPr lang="en-US" dirty="0" smtClean="0"/>
              <a:t>Eighth Outline Level</a:t>
            </a:r>
          </a:p>
          <a:p>
            <a:pPr lvl="4"/>
            <a:r>
              <a:rPr lang="en-US" dirty="0" smtClean="0"/>
              <a:t>Ninth Outline Level</a:t>
            </a:r>
          </a:p>
        </p:txBody>
      </p:sp>
      <p:sp>
        <p:nvSpPr>
          <p:cNvPr id="9" name="Rectangle 8"/>
          <p:cNvSpPr/>
          <p:nvPr userDrawn="1"/>
        </p:nvSpPr>
        <p:spPr bwMode="auto">
          <a:xfrm>
            <a:off x="0" y="1"/>
            <a:ext cx="5802312" cy="443108"/>
          </a:xfrm>
          <a:prstGeom prst="rect">
            <a:avLst/>
          </a:prstGeom>
          <a:solidFill>
            <a:srgbClr val="E3DE00">
              <a:alpha val="50196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2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       </a:t>
            </a:r>
            <a:r>
              <a:rPr kumimoji="0" lang="en-US" sz="2200" b="1" i="0" u="none" strike="noStrike" cap="none" normalizeH="0" baseline="0" dirty="0" smtClean="0">
                <a:ln>
                  <a:noFill/>
                </a:ln>
                <a:effectLst/>
                <a:latin typeface="Georgia" panose="02040502050405020303" pitchFamily="18" charset="0"/>
                <a:cs typeface="Cordia New" pitchFamily="34" charset="-34"/>
              </a:rPr>
              <a:t>Wentworth Institute of Technology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47" y="790"/>
            <a:ext cx="362384" cy="434340"/>
          </a:xfrm>
          <a:prstGeom prst="rect">
            <a:avLst/>
          </a:prstGeom>
        </p:spPr>
      </p:pic>
      <p:sp>
        <p:nvSpPr>
          <p:cNvPr id="11" name="Parallelogram 10"/>
          <p:cNvSpPr/>
          <p:nvPr userDrawn="1"/>
        </p:nvSpPr>
        <p:spPr bwMode="auto">
          <a:xfrm rot="5400000">
            <a:off x="5687695" y="114619"/>
            <a:ext cx="604836" cy="375603"/>
          </a:xfrm>
          <a:prstGeom prst="parallelogram">
            <a:avLst>
              <a:gd name="adj" fmla="val 43422"/>
            </a:avLst>
          </a:prstGeom>
          <a:solidFill>
            <a:srgbClr val="928F00">
              <a:alpha val="7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12" name="Rectangle 11"/>
          <p:cNvSpPr/>
          <p:nvPr userDrawn="1"/>
        </p:nvSpPr>
        <p:spPr bwMode="auto">
          <a:xfrm>
            <a:off x="6177917" y="163831"/>
            <a:ext cx="3902708" cy="441008"/>
          </a:xfrm>
          <a:prstGeom prst="rect">
            <a:avLst/>
          </a:prstGeom>
          <a:solidFill>
            <a:schemeClr val="tx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Georgia" panose="02040502050405020303" pitchFamily="18" charset="0"/>
                <a:cs typeface="Cordia New" pitchFamily="34" charset="-34"/>
              </a:rPr>
              <a:t>Engineering &amp; Technology</a:t>
            </a:r>
          </a:p>
        </p:txBody>
      </p:sp>
    </p:spTree>
    <p:extLst>
      <p:ext uri="{BB962C8B-B14F-4D97-AF65-F5344CB8AC3E}">
        <p14:creationId xmlns:p14="http://schemas.microsoft.com/office/powerpoint/2010/main" val="35153450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3600">
          <a:solidFill>
            <a:srgbClr val="82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742950" indent="-28575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2pPr>
      <a:lvl3pPr marL="11430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3pPr>
      <a:lvl4pPr marL="16002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4pPr>
      <a:lvl5pPr marL="20574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5pPr>
      <a:lvl6pPr marL="25146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6pPr>
      <a:lvl7pPr marL="29718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7pPr>
      <a:lvl8pPr marL="34290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8pPr>
      <a:lvl9pPr marL="3886200" indent="-228600" algn="ctr" defTabSz="449263" rtl="0" eaLnBrk="1" fontAlgn="base" hangingPunct="1">
        <a:lnSpc>
          <a:spcPct val="117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omic Sans MS" charset="0"/>
          <a:ea typeface="msmincho" charset="0"/>
          <a:cs typeface="msmincho" charset="0"/>
        </a:defRPr>
      </a:lvl9pPr>
    </p:titleStyle>
    <p:bodyStyle>
      <a:lvl1pPr marL="4572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1413"/>
        </a:spcAft>
        <a:buClr>
          <a:srgbClr val="820000"/>
        </a:buClr>
        <a:buSzPct val="100000"/>
        <a:buFont typeface="Wingdings" pitchFamily="2" charset="2"/>
        <a:buChar char="§"/>
        <a:defRPr sz="32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1pPr>
      <a:lvl2pPr marL="9144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1138"/>
        </a:spcAft>
        <a:buClr>
          <a:srgbClr val="820000"/>
        </a:buClr>
        <a:buSzPct val="100000"/>
        <a:buFont typeface="Verdana" pitchFamily="34" charset="0"/>
        <a:buChar char="»"/>
        <a:defRPr sz="28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2pPr>
      <a:lvl3pPr marL="1257300" indent="-274320" algn="l" defTabSz="449263" rtl="0" eaLnBrk="1" fontAlgn="base" hangingPunct="1">
        <a:lnSpc>
          <a:spcPct val="117000"/>
        </a:lnSpc>
        <a:spcBef>
          <a:spcPct val="0"/>
        </a:spcBef>
        <a:spcAft>
          <a:spcPts val="850"/>
        </a:spcAft>
        <a:buClr>
          <a:srgbClr val="820000"/>
        </a:buClr>
        <a:buSzPct val="100000"/>
        <a:buFont typeface="Wingdings" pitchFamily="2" charset="2"/>
        <a:buChar char="§"/>
        <a:defRPr sz="24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3pPr>
      <a:lvl4pPr marL="1714500" indent="-342900" algn="l" defTabSz="449263" rtl="0" eaLnBrk="1" fontAlgn="base" hangingPunct="1">
        <a:lnSpc>
          <a:spcPct val="117000"/>
        </a:lnSpc>
        <a:spcBef>
          <a:spcPct val="0"/>
        </a:spcBef>
        <a:spcAft>
          <a:spcPts val="575"/>
        </a:spcAft>
        <a:buClr>
          <a:srgbClr val="82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4pPr>
      <a:lvl5pPr marL="2171700" indent="-3429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820000"/>
        </a:buClr>
        <a:buSzPct val="100000"/>
        <a:buFont typeface="Wingdings" pitchFamily="2" charset="2"/>
        <a:buChar char="§"/>
        <a:defRPr sz="2000">
          <a:solidFill>
            <a:srgbClr val="000000"/>
          </a:solidFill>
          <a:latin typeface="Tahoma" pitchFamily="34" charset="0"/>
          <a:ea typeface="Tahoma" pitchFamily="34" charset="0"/>
          <a:cs typeface="Tahoma" pitchFamily="34" charset="0"/>
        </a:defRPr>
      </a:lvl5pPr>
      <a:lvl6pPr marL="25146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117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gif"/><Relationship Id="rId7" Type="http://schemas.openxmlformats.org/officeDocument/2006/relationships/image" Target="../media/image16.gif"/><Relationship Id="rId12" Type="http://schemas.openxmlformats.org/officeDocument/2006/relationships/image" Target="../media/image2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5" Type="http://schemas.openxmlformats.org/officeDocument/2006/relationships/image" Target="../media/image14.png"/><Relationship Id="rId10" Type="http://schemas.openxmlformats.org/officeDocument/2006/relationships/image" Target="../media/image19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WIT COMP1000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Introduction </a:t>
            </a:r>
            <a:r>
              <a:rPr lang="en-US" dirty="0" smtClean="0"/>
              <a:t>to Computing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56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4197685" y="5119776"/>
            <a:ext cx="1680827" cy="1708061"/>
            <a:chOff x="1435630" y="4945106"/>
            <a:chExt cx="1680827" cy="1708061"/>
          </a:xfrm>
        </p:grpSpPr>
        <p:sp>
          <p:nvSpPr>
            <p:cNvPr id="40" name="Rectangle 39"/>
            <p:cNvSpPr/>
            <p:nvPr/>
          </p:nvSpPr>
          <p:spPr bwMode="auto">
            <a:xfrm>
              <a:off x="1435630" y="494510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Storage Device</a:t>
              </a:r>
            </a:p>
          </p:txBody>
        </p:sp>
        <p:pic>
          <p:nvPicPr>
            <p:cNvPr id="41" name="Picture 40" descr="hd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70" y="4987560"/>
              <a:ext cx="404283" cy="248099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Building a Java Program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25912" y="2408237"/>
            <a:ext cx="1828800" cy="2362200"/>
            <a:chOff x="4125912" y="1798637"/>
            <a:chExt cx="1828800" cy="2362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125912" y="1798637"/>
              <a:ext cx="1828800" cy="236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97684" y="1887192"/>
              <a:ext cx="1680827" cy="273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Processor (CPU)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197684" y="237657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Memory (RAM)</a:t>
              </a:r>
            </a:p>
          </p:txBody>
        </p:sp>
        <p:cxnSp>
          <p:nvCxnSpPr>
            <p:cNvPr id="7" name="Straight Arrow Connector 6"/>
            <p:cNvCxnSpPr>
              <a:stCxn id="5" idx="2"/>
              <a:endCxn id="6" idx="0"/>
            </p:cNvCxnSpPr>
            <p:nvPr/>
          </p:nvCxnSpPr>
          <p:spPr bwMode="auto">
            <a:xfrm>
              <a:off x="5038098" y="2160492"/>
              <a:ext cx="0" cy="216084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cpu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139" y="1892943"/>
              <a:ext cx="259773" cy="259773"/>
            </a:xfrm>
            <a:prstGeom prst="rect">
              <a:avLst/>
            </a:prstGeom>
          </p:spPr>
        </p:pic>
        <p:pic>
          <p:nvPicPr>
            <p:cNvPr id="20" name="Picture 19" descr="memory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312" y="2408237"/>
              <a:ext cx="344726" cy="344726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4506912" y="2713037"/>
              <a:ext cx="1009483" cy="1379622"/>
              <a:chOff x="722408" y="3398837"/>
              <a:chExt cx="1009483" cy="1379622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722420" y="33988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722420" y="35512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722420" y="37036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722420" y="38560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 bwMode="auto">
              <a:xfrm>
                <a:off x="722420" y="40084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>
                <a:off x="722420" y="41608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722420" y="43132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 bwMode="auto">
              <a:xfrm>
                <a:off x="722420" y="44656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 bwMode="auto">
              <a:xfrm>
                <a:off x="722408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1080987" y="4505179"/>
                <a:ext cx="311304" cy="273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…</a:t>
                </a:r>
                <a:endPara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 bwMode="auto">
              <a:xfrm>
                <a:off x="1730374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3" name="Rounded Rectangle 32"/>
          <p:cNvSpPr/>
          <p:nvPr/>
        </p:nvSpPr>
        <p:spPr bwMode="auto">
          <a:xfrm>
            <a:off x="1192224" y="3094037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 Source Code</a:t>
            </a:r>
          </a:p>
        </p:txBody>
      </p:sp>
      <p:cxnSp>
        <p:nvCxnSpPr>
          <p:cNvPr id="34" name="Straight Arrow Connector 33"/>
          <p:cNvCxnSpPr>
            <a:stCxn id="33" idx="3"/>
            <a:endCxn id="4" idx="1"/>
          </p:cNvCxnSpPr>
          <p:nvPr/>
        </p:nvCxnSpPr>
        <p:spPr bwMode="auto">
          <a:xfrm>
            <a:off x="3021024" y="3589337"/>
            <a:ext cx="1104888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 bwMode="auto">
          <a:xfrm>
            <a:off x="7097712" y="3094037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 Byte Code</a:t>
            </a:r>
          </a:p>
        </p:txBody>
      </p:sp>
      <p:cxnSp>
        <p:nvCxnSpPr>
          <p:cNvPr id="36" name="Straight Arrow Connector 35"/>
          <p:cNvCxnSpPr>
            <a:stCxn id="4" idx="3"/>
            <a:endCxn id="35" idx="1"/>
          </p:cNvCxnSpPr>
          <p:nvPr/>
        </p:nvCxnSpPr>
        <p:spPr bwMode="auto">
          <a:xfrm>
            <a:off x="5954712" y="3589337"/>
            <a:ext cx="1143000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42" name="Straight Arrow Connector 41"/>
          <p:cNvCxnSpPr/>
          <p:nvPr/>
        </p:nvCxnSpPr>
        <p:spPr bwMode="auto">
          <a:xfrm flipH="1">
            <a:off x="5038099" y="4776433"/>
            <a:ext cx="2213" cy="34334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4399863" y="5380037"/>
            <a:ext cx="1238369" cy="1391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 Compiler</a:t>
            </a:r>
          </a:p>
        </p:txBody>
      </p:sp>
    </p:spTree>
    <p:extLst>
      <p:ext uri="{BB962C8B-B14F-4D97-AF65-F5344CB8AC3E}">
        <p14:creationId xmlns:p14="http://schemas.microsoft.com/office/powerpoint/2010/main" val="4005048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3.32213E-6 L -0.00126 -0.2765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" y="-138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32" grpId="0" animBg="1"/>
      <p:bldP spid="32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Java Program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25912" y="2408237"/>
            <a:ext cx="1828800" cy="2362200"/>
            <a:chOff x="4125912" y="1798637"/>
            <a:chExt cx="1828800" cy="2362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125912" y="1798637"/>
              <a:ext cx="1828800" cy="236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97684" y="1887192"/>
              <a:ext cx="1680827" cy="273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Processor (CPU)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197684" y="237657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Memory (RAM)</a:t>
              </a:r>
            </a:p>
          </p:txBody>
        </p:sp>
        <p:cxnSp>
          <p:nvCxnSpPr>
            <p:cNvPr id="7" name="Straight Arrow Connector 6"/>
            <p:cNvCxnSpPr>
              <a:stCxn id="5" idx="2"/>
              <a:endCxn id="6" idx="0"/>
            </p:cNvCxnSpPr>
            <p:nvPr/>
          </p:nvCxnSpPr>
          <p:spPr bwMode="auto">
            <a:xfrm>
              <a:off x="5038098" y="2160492"/>
              <a:ext cx="0" cy="216084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cpu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139" y="1892943"/>
              <a:ext cx="259773" cy="259773"/>
            </a:xfrm>
            <a:prstGeom prst="rect">
              <a:avLst/>
            </a:prstGeom>
          </p:spPr>
        </p:pic>
        <p:pic>
          <p:nvPicPr>
            <p:cNvPr id="20" name="Picture 19" descr="memor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312" y="2408237"/>
              <a:ext cx="344726" cy="344726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4506912" y="2713037"/>
              <a:ext cx="1009483" cy="1379622"/>
              <a:chOff x="722408" y="3398837"/>
              <a:chExt cx="1009483" cy="1379622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722420" y="33988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722420" y="35512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722420" y="37036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722420" y="38560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 bwMode="auto">
              <a:xfrm>
                <a:off x="722420" y="40084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>
                <a:off x="722420" y="41608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722420" y="43132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 bwMode="auto">
              <a:xfrm>
                <a:off x="722420" y="44656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 bwMode="auto">
              <a:xfrm>
                <a:off x="722408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1080987" y="4505179"/>
                <a:ext cx="311304" cy="273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…</a:t>
                </a:r>
                <a:endPara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 bwMode="auto">
              <a:xfrm>
                <a:off x="1730374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3" name="Rounded Rectangle 32"/>
          <p:cNvSpPr/>
          <p:nvPr/>
        </p:nvSpPr>
        <p:spPr bwMode="auto">
          <a:xfrm>
            <a:off x="1192224" y="3094037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 Input</a:t>
            </a:r>
          </a:p>
        </p:txBody>
      </p:sp>
      <p:cxnSp>
        <p:nvCxnSpPr>
          <p:cNvPr id="34" name="Straight Arrow Connector 33"/>
          <p:cNvCxnSpPr>
            <a:stCxn id="33" idx="3"/>
            <a:endCxn id="4" idx="1"/>
          </p:cNvCxnSpPr>
          <p:nvPr/>
        </p:nvCxnSpPr>
        <p:spPr bwMode="auto">
          <a:xfrm>
            <a:off x="3021024" y="3589337"/>
            <a:ext cx="1104888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 bwMode="auto">
          <a:xfrm>
            <a:off x="7097712" y="3094037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  <a:r>
              <a:rPr kumimoji="0" lang="en-US" sz="2000" b="0" i="0" u="none" strike="noStrike" cap="none" normalizeH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Output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cxnSp>
        <p:nvCxnSpPr>
          <p:cNvPr id="36" name="Straight Arrow Connector 35"/>
          <p:cNvCxnSpPr>
            <a:stCxn id="4" idx="3"/>
            <a:endCxn id="35" idx="1"/>
          </p:cNvCxnSpPr>
          <p:nvPr/>
        </p:nvCxnSpPr>
        <p:spPr bwMode="auto">
          <a:xfrm>
            <a:off x="5954712" y="3589337"/>
            <a:ext cx="1143000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7" name="Rounded Rectangle 26"/>
          <p:cNvSpPr/>
          <p:nvPr/>
        </p:nvSpPr>
        <p:spPr bwMode="auto">
          <a:xfrm>
            <a:off x="7097712" y="3094037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Java Byte Code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4197685" y="5119776"/>
            <a:ext cx="1680827" cy="1708061"/>
            <a:chOff x="1435630" y="4945106"/>
            <a:chExt cx="1680827" cy="1708061"/>
          </a:xfrm>
        </p:grpSpPr>
        <p:sp>
          <p:nvSpPr>
            <p:cNvPr id="39" name="Rectangle 38"/>
            <p:cNvSpPr/>
            <p:nvPr/>
          </p:nvSpPr>
          <p:spPr bwMode="auto">
            <a:xfrm>
              <a:off x="1435630" y="494510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Storage Device</a:t>
              </a:r>
            </a:p>
          </p:txBody>
        </p:sp>
        <p:pic>
          <p:nvPicPr>
            <p:cNvPr id="40" name="Picture 39" descr="h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70" y="4987560"/>
              <a:ext cx="404283" cy="248099"/>
            </a:xfrm>
            <a:prstGeom prst="rect">
              <a:avLst/>
            </a:prstGeom>
          </p:spPr>
        </p:pic>
      </p:grpSp>
      <p:cxnSp>
        <p:nvCxnSpPr>
          <p:cNvPr id="41" name="Straight Arrow Connector 40"/>
          <p:cNvCxnSpPr/>
          <p:nvPr/>
        </p:nvCxnSpPr>
        <p:spPr bwMode="auto">
          <a:xfrm flipH="1">
            <a:off x="5038099" y="4776433"/>
            <a:ext cx="2213" cy="34334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4399863" y="5511368"/>
            <a:ext cx="1238369" cy="3258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JVM</a:t>
            </a:r>
          </a:p>
        </p:txBody>
      </p:sp>
      <p:sp>
        <p:nvSpPr>
          <p:cNvPr id="37" name="Rounded Rectangle 36"/>
          <p:cNvSpPr/>
          <p:nvPr/>
        </p:nvSpPr>
        <p:spPr bwMode="auto">
          <a:xfrm>
            <a:off x="4399863" y="5973806"/>
            <a:ext cx="1238369" cy="325869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Libraries</a:t>
            </a:r>
          </a:p>
        </p:txBody>
      </p:sp>
    </p:spTree>
    <p:extLst>
      <p:ext uri="{BB962C8B-B14F-4D97-AF65-F5344CB8AC3E}">
        <p14:creationId xmlns:p14="http://schemas.microsoft.com/office/powerpoint/2010/main" val="2684183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4.38471E-6 L -2.75591E-6 -0.29315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46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27"/>
                                        </p:tgtEl>
                                      </p:cBhvr>
                                      <p:by x="68000" y="68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4961E-6 1.00798E-7 L -0.29653 0.05019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35" y="24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3.16254E-6 L 0.00048 -0.2207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110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27" grpId="0" animBg="1"/>
      <p:bldP spid="27" grpId="1" animBg="1"/>
      <p:bldP spid="32" grpId="0" animBg="1"/>
      <p:bldP spid="32" grpId="1" animBg="1"/>
      <p:bldP spid="37" grpId="0" animBg="1"/>
      <p:bldP spid="37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sz="quarter" idx="10"/>
          </p:nvPr>
        </p:nvSpPr>
        <p:spPr>
          <a:xfrm>
            <a:off x="487167" y="1646237"/>
            <a:ext cx="9143999" cy="5029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en-US" sz="2800" dirty="0" smtClean="0"/>
              <a:t>Computers have 5 main components: Processor, Main Memory, Input Devices, Output Devices, Storage Devices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1 byte = 8 bits (binary digits)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Main Memory is a sequence of bytes, each with a memory address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Java compiler turns source code into byte code</a:t>
            </a:r>
          </a:p>
          <a:p>
            <a:pPr>
              <a:lnSpc>
                <a:spcPct val="110000"/>
              </a:lnSpc>
            </a:pPr>
            <a:r>
              <a:rPr lang="en-US" sz="2800" dirty="0" smtClean="0"/>
              <a:t>The JVM uses that byte code along with additional libraries in order to execute your program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4071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604327"/>
            <a:ext cx="4572000" cy="387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912" y="2137727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712" y="2594927"/>
            <a:ext cx="3657600" cy="41027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912" y="3280727"/>
            <a:ext cx="5292725" cy="379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6742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Bit of History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2" y="1646237"/>
            <a:ext cx="4267200" cy="3381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6494" y="2255838"/>
            <a:ext cx="5123018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2" y="3017838"/>
            <a:ext cx="4343400" cy="320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8448" y="3894138"/>
            <a:ext cx="4784725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7712" y="3627438"/>
            <a:ext cx="25146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48088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</a:t>
            </a:r>
            <a:r>
              <a:rPr lang="en-US" dirty="0"/>
              <a:t>M</a:t>
            </a:r>
            <a:r>
              <a:rPr lang="en-US" dirty="0" smtClean="0"/>
              <a:t>akes Up a Computer?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167" y="1341437"/>
            <a:ext cx="9143999" cy="5029200"/>
          </a:xfrm>
        </p:spPr>
        <p:txBody>
          <a:bodyPr/>
          <a:lstStyle/>
          <a:p>
            <a:r>
              <a:rPr lang="en-US" dirty="0" smtClean="0"/>
              <a:t>Hardware</a:t>
            </a:r>
          </a:p>
          <a:p>
            <a:pPr lvl="1"/>
            <a:r>
              <a:rPr lang="en-US" dirty="0" smtClean="0"/>
              <a:t>Physical components</a:t>
            </a:r>
          </a:p>
          <a:p>
            <a:pPr lvl="1"/>
            <a:r>
              <a:rPr lang="en-US" dirty="0" smtClean="0"/>
              <a:t>Wide variety of types and manufacturers</a:t>
            </a:r>
          </a:p>
          <a:p>
            <a:pPr lvl="1"/>
            <a:r>
              <a:rPr lang="en-US" dirty="0" smtClean="0"/>
              <a:t>Abstracted to a simple set of ideas for Computer Science</a:t>
            </a:r>
          </a:p>
          <a:p>
            <a:r>
              <a:rPr lang="en-US" dirty="0" smtClean="0"/>
              <a:t>Software</a:t>
            </a:r>
          </a:p>
          <a:p>
            <a:pPr lvl="1"/>
            <a:r>
              <a:rPr lang="en-US" dirty="0" smtClean="0"/>
              <a:t>Programs (i.e., instructions)</a:t>
            </a:r>
          </a:p>
          <a:p>
            <a:pPr lvl="1"/>
            <a:r>
              <a:rPr lang="en-US" dirty="0" smtClean="0"/>
              <a:t>Wide variety of purposes</a:t>
            </a:r>
          </a:p>
          <a:p>
            <a:pPr lvl="1"/>
            <a:r>
              <a:rPr lang="en-US" dirty="0" smtClean="0"/>
              <a:t>The focus of this course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274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Hardware View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 bwMode="auto">
          <a:xfrm>
            <a:off x="3363912" y="1722437"/>
            <a:ext cx="3352800" cy="51816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3668712" y="1874837"/>
            <a:ext cx="2743200" cy="6847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Processor (CPU)</a:t>
            </a:r>
          </a:p>
        </p:txBody>
      </p:sp>
      <p:sp>
        <p:nvSpPr>
          <p:cNvPr id="7" name="Rectangle 6"/>
          <p:cNvSpPr/>
          <p:nvPr/>
        </p:nvSpPr>
        <p:spPr bwMode="auto">
          <a:xfrm>
            <a:off x="491634" y="1798637"/>
            <a:ext cx="1972940" cy="237874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Input Devices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91634" y="4638211"/>
            <a:ext cx="1972940" cy="2113426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Storage Devices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601903" y="2293937"/>
            <a:ext cx="2078168" cy="221989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Output Devices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>
            <a:off x="2467796" y="2982912"/>
            <a:ext cx="896115" cy="3802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Straight Arrow Connector 11"/>
          <p:cNvCxnSpPr>
            <a:stCxn id="8" idx="3"/>
          </p:cNvCxnSpPr>
          <p:nvPr/>
        </p:nvCxnSpPr>
        <p:spPr bwMode="auto">
          <a:xfrm>
            <a:off x="2464574" y="5694924"/>
            <a:ext cx="899338" cy="0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4" name="Straight Arrow Connector 13"/>
          <p:cNvCxnSpPr>
            <a:stCxn id="9" idx="1"/>
          </p:cNvCxnSpPr>
          <p:nvPr/>
        </p:nvCxnSpPr>
        <p:spPr bwMode="auto">
          <a:xfrm flipH="1" flipV="1">
            <a:off x="6716712" y="3401358"/>
            <a:ext cx="885191" cy="2524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6" name="Rectangle 15"/>
          <p:cNvSpPr/>
          <p:nvPr/>
        </p:nvSpPr>
        <p:spPr bwMode="auto">
          <a:xfrm>
            <a:off x="3668712" y="3233680"/>
            <a:ext cx="2743200" cy="336555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Main Memory (RAM)</a:t>
            </a:r>
          </a:p>
        </p:txBody>
      </p:sp>
      <p:cxnSp>
        <p:nvCxnSpPr>
          <p:cNvPr id="17" name="Straight Arrow Connector 16"/>
          <p:cNvCxnSpPr>
            <a:stCxn id="6" idx="2"/>
            <a:endCxn id="16" idx="0"/>
          </p:cNvCxnSpPr>
          <p:nvPr/>
        </p:nvCxnSpPr>
        <p:spPr bwMode="auto">
          <a:xfrm>
            <a:off x="5040312" y="2559627"/>
            <a:ext cx="0" cy="67405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" name="Rectangle 17"/>
          <p:cNvSpPr/>
          <p:nvPr/>
        </p:nvSpPr>
        <p:spPr bwMode="auto">
          <a:xfrm>
            <a:off x="4004685" y="3856037"/>
            <a:ext cx="20574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004685" y="4160837"/>
            <a:ext cx="20574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004685" y="4466647"/>
            <a:ext cx="20574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4004685" y="4771447"/>
            <a:ext cx="2057400" cy="304800"/>
          </a:xfrm>
          <a:prstGeom prst="rect">
            <a:avLst/>
          </a:prstGeom>
          <a:solidFill>
            <a:srgbClr val="00B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004685" y="5077257"/>
            <a:ext cx="2057400" cy="304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4004685" y="5382057"/>
            <a:ext cx="2057400" cy="3048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4004685" y="5687867"/>
            <a:ext cx="20574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4004685" y="5992667"/>
            <a:ext cx="2057400" cy="3048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cxnSp>
        <p:nvCxnSpPr>
          <p:cNvPr id="27" name="Straight Connector 26"/>
          <p:cNvCxnSpPr/>
          <p:nvPr/>
        </p:nvCxnSpPr>
        <p:spPr bwMode="auto">
          <a:xfrm>
            <a:off x="4004685" y="6142037"/>
            <a:ext cx="0" cy="381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Straight Connector 28"/>
          <p:cNvCxnSpPr>
            <a:stCxn id="26" idx="3"/>
          </p:cNvCxnSpPr>
          <p:nvPr/>
        </p:nvCxnSpPr>
        <p:spPr bwMode="auto">
          <a:xfrm>
            <a:off x="6062085" y="6145067"/>
            <a:ext cx="0" cy="37797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0" name="TextBox 29"/>
          <p:cNvSpPr txBox="1"/>
          <p:nvPr/>
        </p:nvSpPr>
        <p:spPr>
          <a:xfrm>
            <a:off x="4777076" y="6128183"/>
            <a:ext cx="436338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28" name="Picture 27" descr="k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743" y="2255837"/>
            <a:ext cx="2072462" cy="959877"/>
          </a:xfrm>
          <a:prstGeom prst="rect">
            <a:avLst/>
          </a:prstGeom>
        </p:spPr>
      </p:pic>
      <p:pic>
        <p:nvPicPr>
          <p:cNvPr id="31" name="Picture 30" descr="mouse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013" y="3294621"/>
            <a:ext cx="1159566" cy="647700"/>
          </a:xfrm>
          <a:prstGeom prst="rect">
            <a:avLst/>
          </a:prstGeom>
        </p:spPr>
      </p:pic>
      <p:pic>
        <p:nvPicPr>
          <p:cNvPr id="32" name="Picture 31" descr="webcam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593" y="3170237"/>
            <a:ext cx="1106024" cy="1106024"/>
          </a:xfrm>
          <a:prstGeom prst="rect">
            <a:avLst/>
          </a:prstGeom>
        </p:spPr>
      </p:pic>
      <p:pic>
        <p:nvPicPr>
          <p:cNvPr id="35" name="Picture 34" descr="hd.pn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5" y="5248701"/>
            <a:ext cx="727132" cy="446223"/>
          </a:xfrm>
          <a:prstGeom prst="rect">
            <a:avLst/>
          </a:prstGeom>
        </p:spPr>
      </p:pic>
      <p:pic>
        <p:nvPicPr>
          <p:cNvPr id="36" name="Picture 35" descr="dvd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01" y="5497358"/>
            <a:ext cx="423146" cy="423146"/>
          </a:xfrm>
          <a:prstGeom prst="rect">
            <a:avLst/>
          </a:prstGeom>
        </p:spPr>
      </p:pic>
      <p:pic>
        <p:nvPicPr>
          <p:cNvPr id="37" name="Picture 36" descr="flash.gif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322" y="5992667"/>
            <a:ext cx="423146" cy="423146"/>
          </a:xfrm>
          <a:prstGeom prst="rect">
            <a:avLst/>
          </a:prstGeom>
        </p:spPr>
      </p:pic>
      <p:pic>
        <p:nvPicPr>
          <p:cNvPr id="40" name="Picture 39" descr="cpu.png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02" y="2197417"/>
            <a:ext cx="363220" cy="363220"/>
          </a:xfrm>
          <a:prstGeom prst="rect">
            <a:avLst/>
          </a:prstGeom>
        </p:spPr>
      </p:pic>
      <p:pic>
        <p:nvPicPr>
          <p:cNvPr id="44" name="Picture 43" descr="monitor.png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7212" y="2548890"/>
            <a:ext cx="1102359" cy="1102359"/>
          </a:xfrm>
          <a:prstGeom prst="rect">
            <a:avLst/>
          </a:prstGeom>
        </p:spPr>
      </p:pic>
      <p:pic>
        <p:nvPicPr>
          <p:cNvPr id="45" name="Picture 44" descr="speakers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7812" y="2871470"/>
            <a:ext cx="904424" cy="993872"/>
          </a:xfrm>
          <a:prstGeom prst="rect">
            <a:avLst/>
          </a:prstGeom>
        </p:spPr>
      </p:pic>
      <p:pic>
        <p:nvPicPr>
          <p:cNvPr id="46" name="Picture 45" descr="printer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952" y="3583632"/>
            <a:ext cx="1206177" cy="774699"/>
          </a:xfrm>
          <a:prstGeom prst="rect">
            <a:avLst/>
          </a:prstGeom>
        </p:spPr>
      </p:pic>
      <p:pic>
        <p:nvPicPr>
          <p:cNvPr id="57" name="Picture 56" descr="memory.pn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6792" y="3445510"/>
            <a:ext cx="447040" cy="447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806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/>
          <p:cNvSpPr/>
          <p:nvPr/>
        </p:nvSpPr>
        <p:spPr bwMode="auto">
          <a:xfrm>
            <a:off x="3516312" y="2093389"/>
            <a:ext cx="2663536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48" name="Rectangle 47"/>
          <p:cNvSpPr/>
          <p:nvPr/>
        </p:nvSpPr>
        <p:spPr bwMode="auto">
          <a:xfrm>
            <a:off x="3516312" y="2550589"/>
            <a:ext cx="2663536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3516312" y="3007789"/>
            <a:ext cx="2663536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50" name="Rectangle 49"/>
          <p:cNvSpPr/>
          <p:nvPr/>
        </p:nvSpPr>
        <p:spPr bwMode="auto">
          <a:xfrm>
            <a:off x="3516312" y="3464989"/>
            <a:ext cx="2663536" cy="457200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51" name="Rectangle 50"/>
          <p:cNvSpPr/>
          <p:nvPr/>
        </p:nvSpPr>
        <p:spPr bwMode="auto">
          <a:xfrm>
            <a:off x="3516312" y="3922189"/>
            <a:ext cx="2663536" cy="457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52" name="Rectangle 51"/>
          <p:cNvSpPr/>
          <p:nvPr/>
        </p:nvSpPr>
        <p:spPr bwMode="auto">
          <a:xfrm>
            <a:off x="3516312" y="4379389"/>
            <a:ext cx="2663536" cy="4572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53" name="Rectangle 52"/>
          <p:cNvSpPr/>
          <p:nvPr/>
        </p:nvSpPr>
        <p:spPr bwMode="auto">
          <a:xfrm>
            <a:off x="3516312" y="4846637"/>
            <a:ext cx="2663536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54" name="Rectangle 53"/>
          <p:cNvSpPr/>
          <p:nvPr/>
        </p:nvSpPr>
        <p:spPr bwMode="auto">
          <a:xfrm>
            <a:off x="3516312" y="5303837"/>
            <a:ext cx="2663536" cy="457200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Memory (RAM)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 bwMode="auto">
          <a:xfrm>
            <a:off x="3516312" y="21067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cxnSp>
        <p:nvCxnSpPr>
          <p:cNvPr id="12" name="Straight Connector 11"/>
          <p:cNvCxnSpPr>
            <a:stCxn id="26" idx="1"/>
          </p:cNvCxnSpPr>
          <p:nvPr/>
        </p:nvCxnSpPr>
        <p:spPr bwMode="auto">
          <a:xfrm>
            <a:off x="3516312" y="5532437"/>
            <a:ext cx="0" cy="762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Connector 12"/>
          <p:cNvCxnSpPr>
            <a:stCxn id="26" idx="3"/>
          </p:cNvCxnSpPr>
          <p:nvPr/>
        </p:nvCxnSpPr>
        <p:spPr bwMode="auto">
          <a:xfrm>
            <a:off x="6179848" y="5532437"/>
            <a:ext cx="0" cy="762000"/>
          </a:xfrm>
          <a:prstGeom prst="line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4" name="TextBox 13"/>
          <p:cNvSpPr txBox="1"/>
          <p:nvPr/>
        </p:nvSpPr>
        <p:spPr>
          <a:xfrm>
            <a:off x="4551623" y="5830097"/>
            <a:ext cx="564889" cy="4542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…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3516312" y="25639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3516312" y="30211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2" name="Rectangle 21"/>
          <p:cNvSpPr/>
          <p:nvPr/>
        </p:nvSpPr>
        <p:spPr bwMode="auto">
          <a:xfrm>
            <a:off x="3516312" y="34783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3516312" y="39355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4" name="Rectangle 23"/>
          <p:cNvSpPr/>
          <p:nvPr/>
        </p:nvSpPr>
        <p:spPr bwMode="auto">
          <a:xfrm>
            <a:off x="3516312" y="4392769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3516312" y="4846637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3516312" y="5303837"/>
            <a:ext cx="2663536" cy="45720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408090" y="2115538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0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408089" y="2569830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1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2408088" y="3010697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2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408087" y="3484185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3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408086" y="3938477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4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408085" y="4392769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5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2408084" y="4833636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6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408083" y="5307124"/>
            <a:ext cx="1168140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byte 7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941256" y="2099214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01110011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941256" y="2569830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01110100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941256" y="3004881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01100001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955269" y="3938477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01110111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3955269" y="3466443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01110010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962902" y="4382297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01100001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3976915" y="5315893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01110011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3976915" y="4843859"/>
            <a:ext cx="1749197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01110010</a:t>
            </a:r>
            <a:endParaRPr lang="en-US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163512" y="3693364"/>
            <a:ext cx="1757212" cy="454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Addresses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3" name="Left Brace 2"/>
          <p:cNvSpPr/>
          <p:nvPr/>
        </p:nvSpPr>
        <p:spPr bwMode="auto">
          <a:xfrm>
            <a:off x="1937287" y="2332037"/>
            <a:ext cx="359825" cy="3200400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6564312" y="2703262"/>
            <a:ext cx="16001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4 bytes at address 0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4" name="Right Brace 3"/>
          <p:cNvSpPr/>
          <p:nvPr/>
        </p:nvSpPr>
        <p:spPr bwMode="auto">
          <a:xfrm>
            <a:off x="6259512" y="2255837"/>
            <a:ext cx="248038" cy="16002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564312" y="4026543"/>
            <a:ext cx="16001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bytes at address 4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8" name="Right Brace 57"/>
          <p:cNvSpPr/>
          <p:nvPr/>
        </p:nvSpPr>
        <p:spPr bwMode="auto">
          <a:xfrm>
            <a:off x="6259512" y="4008437"/>
            <a:ext cx="248038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6564313" y="4940943"/>
            <a:ext cx="1600199" cy="695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  <a:r>
              <a:rPr lang="en-US" sz="2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bytes at address 6</a:t>
            </a:r>
            <a:endParaRPr lang="en-US" sz="2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0" name="Right Brace 59"/>
          <p:cNvSpPr/>
          <p:nvPr/>
        </p:nvSpPr>
        <p:spPr bwMode="auto">
          <a:xfrm>
            <a:off x="6259513" y="4922837"/>
            <a:ext cx="248038" cy="762000"/>
          </a:xfrm>
          <a:prstGeom prst="righ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9004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55" grpId="0"/>
      <p:bldP spid="3" grpId="0" animBg="1"/>
      <p:bldP spid="56" grpId="0"/>
      <p:bldP spid="4" grpId="0" animBg="1"/>
      <p:bldP spid="57" grpId="0"/>
      <p:bldP spid="58" grpId="0" animBg="1"/>
      <p:bldP spid="59" grpId="0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Running a Program</a:t>
            </a:r>
            <a:endParaRPr lang="en-US" dirty="0"/>
          </a:p>
        </p:txBody>
      </p:sp>
      <p:grpSp>
        <p:nvGrpSpPr>
          <p:cNvPr id="31" name="Group 30"/>
          <p:cNvGrpSpPr/>
          <p:nvPr/>
        </p:nvGrpSpPr>
        <p:grpSpPr>
          <a:xfrm>
            <a:off x="4125912" y="2414233"/>
            <a:ext cx="1828800" cy="2362200"/>
            <a:chOff x="4125912" y="1798637"/>
            <a:chExt cx="1828800" cy="2362200"/>
          </a:xfrm>
        </p:grpSpPr>
        <p:sp>
          <p:nvSpPr>
            <p:cNvPr id="4" name="Rectangle 3"/>
            <p:cNvSpPr/>
            <p:nvPr/>
          </p:nvSpPr>
          <p:spPr bwMode="auto">
            <a:xfrm>
              <a:off x="4125912" y="1798637"/>
              <a:ext cx="1828800" cy="23622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endPara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Verdana" pitchFamily="34" charset="0"/>
                <a:ea typeface="Verdana" pitchFamily="34" charset="0"/>
                <a:cs typeface="Verdana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 bwMode="auto">
            <a:xfrm>
              <a:off x="4197684" y="1887192"/>
              <a:ext cx="1680827" cy="273300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Processor (CPU)</a:t>
              </a:r>
            </a:p>
          </p:txBody>
        </p:sp>
        <p:sp>
          <p:nvSpPr>
            <p:cNvPr id="6" name="Rectangle 5"/>
            <p:cNvSpPr/>
            <p:nvPr/>
          </p:nvSpPr>
          <p:spPr bwMode="auto">
            <a:xfrm>
              <a:off x="4197684" y="237657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Memory (RAM)</a:t>
              </a:r>
            </a:p>
          </p:txBody>
        </p:sp>
        <p:cxnSp>
          <p:nvCxnSpPr>
            <p:cNvPr id="7" name="Straight Arrow Connector 6"/>
            <p:cNvCxnSpPr>
              <a:stCxn id="5" idx="2"/>
              <a:endCxn id="6" idx="0"/>
            </p:cNvCxnSpPr>
            <p:nvPr/>
          </p:nvCxnSpPr>
          <p:spPr bwMode="auto">
            <a:xfrm>
              <a:off x="5038098" y="2160492"/>
              <a:ext cx="0" cy="216084"/>
            </a:xfrm>
            <a:prstGeom prst="straightConnector1">
              <a:avLst/>
            </a:prstGeom>
            <a:solidFill>
              <a:srgbClr val="00B8FF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triangle" w="med" len="med"/>
              <a:tailEnd type="triangl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19" name="Picture 18" descr="cpu.pn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7139" y="1892943"/>
              <a:ext cx="259773" cy="259773"/>
            </a:xfrm>
            <a:prstGeom prst="rect">
              <a:avLst/>
            </a:prstGeom>
          </p:spPr>
        </p:pic>
        <p:pic>
          <p:nvPicPr>
            <p:cNvPr id="20" name="Picture 19" descr="memory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78312" y="2408237"/>
              <a:ext cx="344726" cy="344726"/>
            </a:xfrm>
            <a:prstGeom prst="rect">
              <a:avLst/>
            </a:prstGeom>
          </p:spPr>
        </p:pic>
        <p:grpSp>
          <p:nvGrpSpPr>
            <p:cNvPr id="30" name="Group 29"/>
            <p:cNvGrpSpPr/>
            <p:nvPr/>
          </p:nvGrpSpPr>
          <p:grpSpPr>
            <a:xfrm>
              <a:off x="4506912" y="2713037"/>
              <a:ext cx="1009483" cy="1379622"/>
              <a:chOff x="722408" y="3398837"/>
              <a:chExt cx="1009483" cy="1379622"/>
            </a:xfrm>
          </p:grpSpPr>
          <p:sp>
            <p:nvSpPr>
              <p:cNvPr id="8" name="Rectangle 7"/>
              <p:cNvSpPr>
                <a:spLocks noChangeAspect="1"/>
              </p:cNvSpPr>
              <p:nvPr/>
            </p:nvSpPr>
            <p:spPr bwMode="auto">
              <a:xfrm>
                <a:off x="722420" y="33988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9" name="Rectangle 8"/>
              <p:cNvSpPr>
                <a:spLocks noChangeAspect="1"/>
              </p:cNvSpPr>
              <p:nvPr/>
            </p:nvSpPr>
            <p:spPr bwMode="auto">
              <a:xfrm>
                <a:off x="722420" y="35512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0" name="Rectangle 9"/>
              <p:cNvSpPr>
                <a:spLocks noChangeAspect="1"/>
              </p:cNvSpPr>
              <p:nvPr/>
            </p:nvSpPr>
            <p:spPr bwMode="auto">
              <a:xfrm>
                <a:off x="722420" y="37036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1" name="Rectangle 10"/>
              <p:cNvSpPr>
                <a:spLocks noChangeAspect="1"/>
              </p:cNvSpPr>
              <p:nvPr/>
            </p:nvSpPr>
            <p:spPr bwMode="auto">
              <a:xfrm>
                <a:off x="722420" y="3856037"/>
                <a:ext cx="1009471" cy="149550"/>
              </a:xfrm>
              <a:prstGeom prst="rect">
                <a:avLst/>
              </a:prstGeom>
              <a:solidFill>
                <a:srgbClr val="00B05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2" name="Rectangle 11"/>
              <p:cNvSpPr>
                <a:spLocks noChangeAspect="1"/>
              </p:cNvSpPr>
              <p:nvPr/>
            </p:nvSpPr>
            <p:spPr bwMode="auto">
              <a:xfrm>
                <a:off x="722420" y="40084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3" name="Rectangle 12"/>
              <p:cNvSpPr>
                <a:spLocks noChangeAspect="1"/>
              </p:cNvSpPr>
              <p:nvPr/>
            </p:nvSpPr>
            <p:spPr bwMode="auto">
              <a:xfrm>
                <a:off x="722420" y="4160837"/>
                <a:ext cx="1009471" cy="149550"/>
              </a:xfrm>
              <a:prstGeom prst="rect">
                <a:avLst/>
              </a:prstGeom>
              <a:solidFill>
                <a:srgbClr val="00B0F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4" name="Rectangle 13"/>
              <p:cNvSpPr>
                <a:spLocks noChangeAspect="1"/>
              </p:cNvSpPr>
              <p:nvPr/>
            </p:nvSpPr>
            <p:spPr bwMode="auto">
              <a:xfrm>
                <a:off x="722420" y="43132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sp>
            <p:nvSpPr>
              <p:cNvPr id="15" name="Rectangle 14"/>
              <p:cNvSpPr>
                <a:spLocks noChangeAspect="1"/>
              </p:cNvSpPr>
              <p:nvPr/>
            </p:nvSpPr>
            <p:spPr bwMode="auto">
              <a:xfrm>
                <a:off x="722420" y="4465637"/>
                <a:ext cx="1009471" cy="149550"/>
              </a:xfrm>
              <a:prstGeom prst="rect">
                <a:avLst/>
              </a:prstGeom>
              <a:solidFill>
                <a:srgbClr val="FFFF00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449263" rtl="0" eaLnBrk="1" fontAlgn="base" latinLnBrk="0" hangingPunct="0">
                  <a:lnSpc>
                    <a:spcPct val="98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6" charset="0"/>
                  <a:buNone/>
                  <a:tabLst/>
                </a:pPr>
                <a:endParaRPr kumimoji="0" lang="en-US" sz="2400" b="0" i="0" u="none" strike="noStrike" cap="none" normalizeH="0" baseline="0" smtClean="0">
                  <a:ln>
                    <a:noFill/>
                  </a:ln>
                  <a:effectLst/>
                  <a:latin typeface="Bitstream Vera Serif" pitchFamily="16" charset="0"/>
                </a:endParaRPr>
              </a:p>
            </p:txBody>
          </p:sp>
          <p:cxnSp>
            <p:nvCxnSpPr>
              <p:cNvPr id="16" name="Straight Connector 15"/>
              <p:cNvCxnSpPr>
                <a:cxnSpLocks noChangeAspect="1"/>
              </p:cNvCxnSpPr>
              <p:nvPr/>
            </p:nvCxnSpPr>
            <p:spPr bwMode="auto">
              <a:xfrm>
                <a:off x="722408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sp>
            <p:nvSpPr>
              <p:cNvPr id="18" name="TextBox 17"/>
              <p:cNvSpPr txBox="1">
                <a:spLocks noChangeAspect="1"/>
              </p:cNvSpPr>
              <p:nvPr/>
            </p:nvSpPr>
            <p:spPr>
              <a:xfrm>
                <a:off x="1080987" y="4505179"/>
                <a:ext cx="311304" cy="273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latin typeface="Verdana" pitchFamily="34" charset="0"/>
                    <a:ea typeface="Verdana" pitchFamily="34" charset="0"/>
                    <a:cs typeface="Verdana" pitchFamily="34" charset="0"/>
                  </a:rPr>
                  <a:t>…</a:t>
                </a:r>
                <a:endParaRPr lang="en-US" sz="1200" dirty="0">
                  <a:latin typeface="Verdana" pitchFamily="34" charset="0"/>
                  <a:ea typeface="Verdana" pitchFamily="34" charset="0"/>
                  <a:cs typeface="Verdana" pitchFamily="34" charset="0"/>
                </a:endParaRPr>
              </a:p>
            </p:txBody>
          </p:sp>
          <p:cxnSp>
            <p:nvCxnSpPr>
              <p:cNvPr id="29" name="Straight Connector 28"/>
              <p:cNvCxnSpPr>
                <a:cxnSpLocks noChangeAspect="1"/>
              </p:cNvCxnSpPr>
              <p:nvPr/>
            </p:nvCxnSpPr>
            <p:spPr bwMode="auto">
              <a:xfrm>
                <a:off x="1730374" y="4541837"/>
                <a:ext cx="0" cy="186939"/>
              </a:xfrm>
              <a:prstGeom prst="line">
                <a:avLst/>
              </a:prstGeom>
              <a:solidFill>
                <a:srgbClr val="00B8FF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  <p:sp>
        <p:nvSpPr>
          <p:cNvPr id="33" name="Rounded Rectangle 32"/>
          <p:cNvSpPr/>
          <p:nvPr/>
        </p:nvSpPr>
        <p:spPr bwMode="auto">
          <a:xfrm>
            <a:off x="1192224" y="3100033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Data/Input</a:t>
            </a:r>
          </a:p>
        </p:txBody>
      </p:sp>
      <p:cxnSp>
        <p:nvCxnSpPr>
          <p:cNvPr id="34" name="Straight Arrow Connector 33"/>
          <p:cNvCxnSpPr>
            <a:stCxn id="33" idx="3"/>
            <a:endCxn id="4" idx="1"/>
          </p:cNvCxnSpPr>
          <p:nvPr/>
        </p:nvCxnSpPr>
        <p:spPr bwMode="auto">
          <a:xfrm>
            <a:off x="3021024" y="3595333"/>
            <a:ext cx="1104888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Rounded Rectangle 34"/>
          <p:cNvSpPr/>
          <p:nvPr/>
        </p:nvSpPr>
        <p:spPr bwMode="auto">
          <a:xfrm>
            <a:off x="7097712" y="3100033"/>
            <a:ext cx="1828800" cy="9906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Output</a:t>
            </a:r>
          </a:p>
        </p:txBody>
      </p:sp>
      <p:cxnSp>
        <p:nvCxnSpPr>
          <p:cNvPr id="36" name="Straight Arrow Connector 35"/>
          <p:cNvCxnSpPr>
            <a:stCxn id="4" idx="3"/>
            <a:endCxn id="35" idx="1"/>
          </p:cNvCxnSpPr>
          <p:nvPr/>
        </p:nvCxnSpPr>
        <p:spPr bwMode="auto">
          <a:xfrm>
            <a:off x="5954712" y="3595333"/>
            <a:ext cx="1143000" cy="0"/>
          </a:xfrm>
          <a:prstGeom prst="straightConnector1">
            <a:avLst/>
          </a:prstGeom>
          <a:solidFill>
            <a:srgbClr val="00B8FF"/>
          </a:solidFill>
          <a:ln w="158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4" name="Rounded Rectangular Callout 43"/>
          <p:cNvSpPr/>
          <p:nvPr/>
        </p:nvSpPr>
        <p:spPr bwMode="auto">
          <a:xfrm>
            <a:off x="6489699" y="1417637"/>
            <a:ext cx="2514600" cy="1219200"/>
          </a:xfrm>
          <a:prstGeom prst="wedgeRoundRectCallout">
            <a:avLst>
              <a:gd name="adj1" fmla="val -90155"/>
              <a:gd name="adj2" fmla="val 53328"/>
              <a:gd name="adj3" fmla="val 16667"/>
            </a:avLst>
          </a:prstGeom>
          <a:solidFill>
            <a:schemeClr val="bg1">
              <a:lumMod val="8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CPU doesn't understand Java directly</a:t>
            </a:r>
            <a:endParaRPr kumimoji="0" lang="en-US" sz="2400" b="0" i="0" u="none" strike="noStrike" cap="none" normalizeH="0" baseline="0" dirty="0" smtClean="0">
              <a:ln>
                <a:noFill/>
              </a:ln>
              <a:effectLst/>
              <a:latin typeface="Bitstream Vera Serif" pitchFamily="16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197685" y="5119776"/>
            <a:ext cx="1680827" cy="1708061"/>
            <a:chOff x="1435630" y="4945106"/>
            <a:chExt cx="1680827" cy="1708061"/>
          </a:xfrm>
        </p:grpSpPr>
        <p:sp>
          <p:nvSpPr>
            <p:cNvPr id="65" name="Rectangle 64"/>
            <p:cNvSpPr/>
            <p:nvPr/>
          </p:nvSpPr>
          <p:spPr bwMode="auto">
            <a:xfrm>
              <a:off x="1435630" y="4945106"/>
              <a:ext cx="1680827" cy="1708061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449263" rtl="0" eaLnBrk="1" fontAlgn="base" latinLnBrk="0" hangingPunct="0">
                <a:lnSpc>
                  <a:spcPct val="98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</a:pPr>
              <a:r>
                <a:rPr kumimoji="0" lang="en-US" sz="1200" b="0" i="0" u="none" strike="noStrike" cap="none" normalizeH="0" baseline="0" dirty="0" smtClean="0">
                  <a:ln>
                    <a:noFill/>
                  </a:ln>
                  <a:effectLst/>
                  <a:latin typeface="Verdana" pitchFamily="34" charset="0"/>
                  <a:ea typeface="Verdana" pitchFamily="34" charset="0"/>
                  <a:cs typeface="Verdana" pitchFamily="34" charset="0"/>
                </a:rPr>
                <a:t>Storage Device</a:t>
              </a:r>
            </a:p>
          </p:txBody>
        </p:sp>
        <p:pic>
          <p:nvPicPr>
            <p:cNvPr id="45" name="Picture 44" descr="hd.pn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4370" y="4987560"/>
              <a:ext cx="404283" cy="248099"/>
            </a:xfrm>
            <a:prstGeom prst="rect">
              <a:avLst/>
            </a:prstGeom>
          </p:spPr>
        </p:pic>
      </p:grpSp>
      <p:cxnSp>
        <p:nvCxnSpPr>
          <p:cNvPr id="67" name="Straight Arrow Connector 66"/>
          <p:cNvCxnSpPr>
            <a:stCxn id="4" idx="2"/>
            <a:endCxn id="65" idx="0"/>
          </p:cNvCxnSpPr>
          <p:nvPr/>
        </p:nvCxnSpPr>
        <p:spPr bwMode="auto">
          <a:xfrm flipH="1">
            <a:off x="5038099" y="4776433"/>
            <a:ext cx="2213" cy="343343"/>
          </a:xfrm>
          <a:prstGeom prst="straightConnector1">
            <a:avLst/>
          </a:prstGeom>
          <a:solidFill>
            <a:srgbClr val="00B8FF"/>
          </a:solidFill>
          <a:ln w="12700" cap="flat" cmpd="sng" algn="ctr">
            <a:solidFill>
              <a:schemeClr val="tx1"/>
            </a:solidFill>
            <a:prstDash val="solid"/>
            <a:round/>
            <a:headEnd type="triangle" w="med" len="med"/>
            <a:tailEnd type="triangl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2" name="Rounded Rectangle 31"/>
          <p:cNvSpPr/>
          <p:nvPr/>
        </p:nvSpPr>
        <p:spPr bwMode="auto">
          <a:xfrm>
            <a:off x="4399863" y="5380037"/>
            <a:ext cx="1238369" cy="13910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Program</a:t>
            </a:r>
          </a:p>
        </p:txBody>
      </p:sp>
    </p:spTree>
    <p:extLst>
      <p:ext uri="{BB962C8B-B14F-4D97-AF65-F5344CB8AC3E}">
        <p14:creationId xmlns:p14="http://schemas.microsoft.com/office/powerpoint/2010/main" val="34236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5591E-6 -3.32213E-6 L -0.00094 -0.2750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" y="-13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5" grpId="0" animBg="1"/>
      <p:bldP spid="44" grpId="0" animBg="1"/>
      <p:bldP spid="32" grpId="0" animBg="1"/>
      <p:bldP spid="3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Compilers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4739088" y="3475037"/>
            <a:ext cx="1596624" cy="11430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Java Compiler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87312" y="2328670"/>
            <a:ext cx="4191000" cy="3432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dirty="0" smtClean="0"/>
              <a:t>Java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 Source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Bitstream Vera Serif" pitchFamily="16" charset="0"/>
              </a:rPr>
              <a:t> Code</a:t>
            </a:r>
          </a:p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baseline="0" dirty="0" smtClean="0"/>
          </a:p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baseline="0" dirty="0"/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latin typeface="Consolas" pitchFamily="49" charset="0"/>
                <a:cs typeface="Consolas" pitchFamily="49" charset="0"/>
              </a:rPr>
              <a:t>c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lass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H</a:t>
            </a:r>
            <a:r>
              <a:rPr kumimoji="0" lang="en-US" sz="1200" b="0" i="0" u="none" strike="noStrike" cap="none" normalizeH="0" dirty="0" smtClean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elloWorld </a:t>
            </a:r>
            <a:r>
              <a:rPr lang="en-US" sz="1200" baseline="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public static void main(String[]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200" dirty="0" err="1" smtClean="0">
                <a:latin typeface="Consolas" pitchFamily="49" charset="0"/>
                <a:cs typeface="Consolas" pitchFamily="49" charset="0"/>
              </a:rPr>
              <a:t>System.out.println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("Hello World");</a:t>
            </a:r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1200" baseline="0" dirty="0" smtClean="0">
              <a:latin typeface="Consolas" pitchFamily="49" charset="0"/>
              <a:cs typeface="Consolas" pitchFamily="49" charset="0"/>
            </a:endParaRPr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1200" b="0" i="0" u="none" strike="noStrike" cap="none" normalizeH="0" dirty="0">
                <a:ln>
                  <a:noFill/>
                </a:ln>
                <a:effectLst/>
                <a:latin typeface="Consolas" pitchFamily="49" charset="0"/>
                <a:cs typeface="Consolas" pitchFamily="49" charset="0"/>
              </a:rPr>
              <a:t>}</a:t>
            </a:r>
            <a:endParaRPr kumimoji="0" lang="en-US" sz="1200" b="0" i="0" u="none" strike="noStrike" cap="none" normalizeH="0" baseline="0" dirty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7" name="Straight Arrow Connector 6"/>
          <p:cNvCxnSpPr>
            <a:stCxn id="5" idx="3"/>
            <a:endCxn id="4" idx="1"/>
          </p:cNvCxnSpPr>
          <p:nvPr/>
        </p:nvCxnSpPr>
        <p:spPr bwMode="auto">
          <a:xfrm>
            <a:off x="4278312" y="4044854"/>
            <a:ext cx="460776" cy="1683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Rounded Rectangle 7"/>
          <p:cNvSpPr/>
          <p:nvPr/>
        </p:nvSpPr>
        <p:spPr bwMode="auto">
          <a:xfrm>
            <a:off x="6792912" y="2327797"/>
            <a:ext cx="3048000" cy="3432367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Byte</a:t>
            </a:r>
            <a:r>
              <a:rPr kumimoji="0" lang="en-US" sz="2400" b="0" i="0" u="none" strike="noStrike" cap="none" normalizeH="0" dirty="0" smtClean="0">
                <a:ln>
                  <a:noFill/>
                </a:ln>
                <a:effectLst/>
                <a:latin typeface="Bitstream Vera Serif" pitchFamily="16" charset="0"/>
              </a:rPr>
              <a:t>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effectLst/>
                <a:latin typeface="Bitstream Vera Serif" pitchFamily="16" charset="0"/>
              </a:rPr>
              <a:t>Code</a:t>
            </a:r>
            <a:endParaRPr kumimoji="0" lang="en-US" sz="2400" b="0" i="0" u="none" strike="noStrike" cap="none" normalizeH="0" dirty="0" smtClean="0">
              <a:ln>
                <a:noFill/>
              </a:ln>
              <a:effectLst/>
              <a:latin typeface="Bitstream Vera Serif" pitchFamily="16" charset="0"/>
            </a:endParaRPr>
          </a:p>
          <a:p>
            <a:pPr marL="0" marR="0" indent="0" algn="ctr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lang="en-US" baseline="0" dirty="0"/>
          </a:p>
          <a:p>
            <a:pPr marL="0" marR="0" indent="0" defTabSz="449263" rtl="0" eaLnBrk="1" fontAlgn="base" latinLnBrk="0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01111010000101010100100011010001101000111110010101010010100110001010110001010000011101010101110001100110010000100110101010101001000011110001110000000111101000101010101010010001110…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effectLst/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10" name="Straight Arrow Connector 9"/>
          <p:cNvCxnSpPr>
            <a:stCxn id="4" idx="3"/>
            <a:endCxn id="8" idx="1"/>
          </p:cNvCxnSpPr>
          <p:nvPr/>
        </p:nvCxnSpPr>
        <p:spPr bwMode="auto">
          <a:xfrm flipV="1">
            <a:off x="6335712" y="4043981"/>
            <a:ext cx="457200" cy="2556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191828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Java Virtual Machine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487167" y="1570037"/>
            <a:ext cx="9143999" cy="5029200"/>
          </a:xfrm>
        </p:spPr>
        <p:txBody>
          <a:bodyPr/>
          <a:lstStyle/>
          <a:p>
            <a:r>
              <a:rPr lang="en-US" dirty="0" smtClean="0"/>
              <a:t>Java byte code also can't be executed by a CPU directly</a:t>
            </a:r>
          </a:p>
          <a:p>
            <a:r>
              <a:rPr lang="en-US" dirty="0" smtClean="0"/>
              <a:t>Instead, the Java Virtual Machine (JVM) is another program that interprets the byte code and translates it into the native CPU language</a:t>
            </a:r>
          </a:p>
          <a:p>
            <a:pPr lvl="1"/>
            <a:r>
              <a:rPr lang="en-US" dirty="0" smtClean="0"/>
              <a:t>Allows a program to be compiled once and run on all types of computers (that have a JVM available and installed)</a:t>
            </a:r>
          </a:p>
          <a:p>
            <a:r>
              <a:rPr lang="en-US" dirty="0" smtClean="0"/>
              <a:t>Other high level languages work differently</a:t>
            </a:r>
          </a:p>
        </p:txBody>
      </p:sp>
    </p:spTree>
    <p:extLst>
      <p:ext uri="{BB962C8B-B14F-4D97-AF65-F5344CB8AC3E}">
        <p14:creationId xmlns:p14="http://schemas.microsoft.com/office/powerpoint/2010/main" val="30879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mp128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msmincho"/>
        <a:cs typeface="msmincho"/>
      </a:majorFont>
      <a:minorFont>
        <a:latin typeface="Comic Sans M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effectLst/>
            <a:latin typeface="Bitstream Vera Serif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effectLst/>
            <a:latin typeface="Bitstream Vera Serif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0BB8B20-4326-4927-AFC3-79498A258818}" vid="{81C6E755-FECF-47A6-BE55-C88F6A745CE1}"/>
    </a:ext>
  </a:extLst>
</a:theme>
</file>

<file path=ppt/theme/theme2.xml><?xml version="1.0" encoding="utf-8"?>
<a:theme xmlns:a="http://schemas.openxmlformats.org/drawingml/2006/main" name="comp128 titl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msmincho"/>
        <a:cs typeface="msmincho"/>
      </a:majorFont>
      <a:minorFont>
        <a:latin typeface="Comic Sans MS"/>
        <a:ea typeface="msmincho"/>
        <a:cs typeface="msmincho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effectLst/>
            <a:latin typeface="Bitstream Vera Serif" pitchFamily="1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8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US" sz="2400" b="0" i="0" u="none" strike="noStrike" cap="none" normalizeH="0" baseline="0" smtClean="0">
            <a:ln>
              <a:noFill/>
            </a:ln>
            <a:effectLst/>
            <a:latin typeface="Bitstream Vera Serif" pitchFamily="16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sentation1" id="{B0BB8B20-4326-4927-AFC3-79498A258818}" vid="{16854BFA-1614-41EC-9DBF-D8E47A7EA1FC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comp1000</Template>
  <TotalTime>225</TotalTime>
  <Words>398</Words>
  <Application>Microsoft Office PowerPoint</Application>
  <PresentationFormat>Custom</PresentationFormat>
  <Paragraphs>94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5" baseType="lpstr">
      <vt:lpstr>Arial</vt:lpstr>
      <vt:lpstr>Bitstream Vera Serif</vt:lpstr>
      <vt:lpstr>Comic Sans MS</vt:lpstr>
      <vt:lpstr>Consolas</vt:lpstr>
      <vt:lpstr>Cordia New</vt:lpstr>
      <vt:lpstr>Georgia</vt:lpstr>
      <vt:lpstr>msmincho</vt:lpstr>
      <vt:lpstr>Tahoma</vt:lpstr>
      <vt:lpstr>Times New Roman</vt:lpstr>
      <vt:lpstr>Verdana</vt:lpstr>
      <vt:lpstr>Wingdings</vt:lpstr>
      <vt:lpstr>comp128</vt:lpstr>
      <vt:lpstr>comp128 title</vt:lpstr>
      <vt:lpstr>WIT COMP1000</vt:lpstr>
      <vt:lpstr>A Bit of History</vt:lpstr>
      <vt:lpstr>A Bit of History</vt:lpstr>
      <vt:lpstr>What Makes Up a Computer?</vt:lpstr>
      <vt:lpstr>High Level Hardware View</vt:lpstr>
      <vt:lpstr>Main Memory (RAM)</vt:lpstr>
      <vt:lpstr>Running a Program</vt:lpstr>
      <vt:lpstr>Compilers</vt:lpstr>
      <vt:lpstr>Java Virtual Machine</vt:lpstr>
      <vt:lpstr>Building a Java Program</vt:lpstr>
      <vt:lpstr>Running a Java Program</vt:lpstr>
      <vt:lpstr>Take Home Points</vt:lpstr>
    </vt:vector>
  </TitlesOfParts>
  <Company>Wentworth Institute of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WIT COMP1000</dc:title>
  <dc:creator>Wiseman, Charles</dc:creator>
  <cp:lastModifiedBy>Wiseman, Charles</cp:lastModifiedBy>
  <cp:revision>20</cp:revision>
  <cp:lastPrinted>1601-01-01T00:00:00Z</cp:lastPrinted>
  <dcterms:created xsi:type="dcterms:W3CDTF">2015-07-07T14:44:50Z</dcterms:created>
  <dcterms:modified xsi:type="dcterms:W3CDTF">2015-09-01T19:15:27Z</dcterms:modified>
</cp:coreProperties>
</file>