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36"/>
  </p:notes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9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91" r:id="rId24"/>
    <p:sldId id="293" r:id="rId25"/>
    <p:sldId id="294" r:id="rId26"/>
    <p:sldId id="295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52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62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Based on a work at </a:t>
            </a:r>
            <a:r>
              <a:rPr lang="en-US" sz="1200" b="0" i="0" u="none" strike="noStrike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6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874837"/>
            <a:ext cx="9143999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Java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New Lines with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239712" y="1722437"/>
            <a:ext cx="9593458" cy="5029200"/>
          </a:xfrm>
        </p:spPr>
        <p:txBody>
          <a:bodyPr/>
          <a:lstStyle/>
          <a:p>
            <a:r>
              <a:rPr lang="en-US" dirty="0" smtClean="0"/>
              <a:t>When you want to skip to the next line, put the special </a:t>
            </a:r>
            <a:r>
              <a:rPr lang="en-US" b="1" dirty="0" smtClean="0">
                <a:latin typeface="Consolas" charset="0"/>
                <a:ea typeface="Consolas" charset="0"/>
                <a:cs typeface="Consolas" charset="0"/>
              </a:rPr>
              <a:t>%n</a:t>
            </a:r>
            <a:r>
              <a:rPr lang="en-US" dirty="0" smtClean="0"/>
              <a:t> sequence in the text </a:t>
            </a:r>
            <a:r>
              <a:rPr lang="mr-IN" dirty="0" smtClean="0"/>
              <a:t>–</a:t>
            </a:r>
            <a:r>
              <a:rPr lang="en-US" dirty="0" smtClean="0"/>
              <a:t> this tells Java to output the “new line” character(s)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Try:</a:t>
            </a:r>
          </a:p>
          <a:p>
            <a:pPr lvl="1"/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"Line 1%nLine 2%n3!%n"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5000" t="60969"/>
          <a:stretch/>
        </p:blipFill>
        <p:spPr>
          <a:xfrm>
            <a:off x="849312" y="4999037"/>
            <a:ext cx="8404412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r>
              <a:rPr lang="en-US" sz="2800" dirty="0" smtClean="0"/>
              <a:t>You can insert special characters into the output by putting a backslash in front of some normal characters</a:t>
            </a:r>
          </a:p>
          <a:p>
            <a:pPr lvl="1"/>
            <a:r>
              <a:rPr lang="en-US" sz="2400" dirty="0" smtClean="0"/>
              <a:t>Horizontal tab: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\t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2400" dirty="0" smtClean="0"/>
              <a:t>Backslash: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\\</a:t>
            </a:r>
          </a:p>
          <a:p>
            <a:pPr lvl="1"/>
            <a:r>
              <a:rPr lang="en-US" sz="2400" dirty="0" smtClean="0"/>
              <a:t>Double quote: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\"</a:t>
            </a:r>
          </a:p>
          <a:p>
            <a:pPr lvl="1"/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92112" y="2027237"/>
            <a:ext cx="9144000" cy="5029200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Hello World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!"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Howdy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da-DK" sz="2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R1C1\tR1C2%nR2C1\tR2C2%n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mr-IN" sz="2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sz="24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/\\%</a:t>
            </a:r>
            <a:r>
              <a:rPr lang="mr-IN" sz="2400" dirty="0" err="1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mr-IN" sz="24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/__\\%</a:t>
            </a:r>
            <a:r>
              <a:rPr lang="mr-IN" sz="2400" dirty="0" err="1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4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System.out.printf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(\"Text\");%n"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r>
              <a:rPr lang="en-US" sz="2800" dirty="0" smtClean="0"/>
              <a:t>The first fundamental concept in programming is that of a </a:t>
            </a:r>
            <a:r>
              <a:rPr lang="en-US" sz="2800" i="1" dirty="0" smtClean="0"/>
              <a:t>variable</a:t>
            </a:r>
          </a:p>
          <a:p>
            <a:pPr lvl="1"/>
            <a:r>
              <a:rPr lang="en-US" sz="2400" dirty="0" smtClean="0"/>
              <a:t>Variables are related to mathematical variables in algebra, but work quite differently</a:t>
            </a:r>
          </a:p>
          <a:p>
            <a:r>
              <a:rPr lang="en-US" sz="2800" dirty="0" smtClean="0"/>
              <a:t>Variables are stored in memory while the program is running</a:t>
            </a:r>
          </a:p>
          <a:p>
            <a:pPr lvl="1"/>
            <a:r>
              <a:rPr lang="en-US" sz="2400" dirty="0" smtClean="0"/>
              <a:t>Every variable has a </a:t>
            </a:r>
            <a:r>
              <a:rPr lang="en-US" sz="2400" i="1" dirty="0" smtClean="0"/>
              <a:t>value</a:t>
            </a:r>
            <a:r>
              <a:rPr lang="en-US" sz="2400" dirty="0" smtClean="0"/>
              <a:t> that is stored in a particular memory location</a:t>
            </a:r>
          </a:p>
          <a:p>
            <a:r>
              <a:rPr lang="en-US" sz="2800" dirty="0" smtClean="0"/>
              <a:t>Each variable has a </a:t>
            </a:r>
            <a:r>
              <a:rPr lang="en-US" sz="2800" i="1" dirty="0" smtClean="0"/>
              <a:t>name</a:t>
            </a:r>
            <a:r>
              <a:rPr lang="en-US" sz="2800" dirty="0" smtClean="0"/>
              <a:t> that the programmer uses to access and modify that variable's value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2547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Each variable holds exactly one value</a:t>
            </a:r>
          </a:p>
          <a:p>
            <a:r>
              <a:rPr lang="en-US" dirty="0" smtClean="0"/>
              <a:t>Over time, as a program executes, </a:t>
            </a:r>
            <a:r>
              <a:rPr lang="en-US" b="1" dirty="0" smtClean="0"/>
              <a:t>the value of a variable can change</a:t>
            </a:r>
          </a:p>
          <a:p>
            <a:pPr lvl="1"/>
            <a:r>
              <a:rPr lang="en-US" dirty="0" smtClean="0"/>
              <a:t>This is fundamentally different from algebraic variables which are used to represent one unknown value</a:t>
            </a:r>
          </a:p>
          <a:p>
            <a:pPr lvl="1"/>
            <a:r>
              <a:rPr lang="en-US" dirty="0" smtClean="0"/>
              <a:t>Instead, programming variables store values so that we can use those values throughout a program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88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15913" y="1722437"/>
            <a:ext cx="9315254" cy="5029200"/>
          </a:xfrm>
        </p:spPr>
        <p:txBody>
          <a:bodyPr/>
          <a:lstStyle/>
          <a:p>
            <a:r>
              <a:rPr lang="en-US" dirty="0" smtClean="0"/>
              <a:t>In Java, variable names:</a:t>
            </a:r>
          </a:p>
          <a:p>
            <a:pPr lvl="1"/>
            <a:r>
              <a:rPr lang="en-US" dirty="0" smtClean="0"/>
              <a:t>Must start with either a letter (uppercase or lowercase) or an underscore</a:t>
            </a:r>
          </a:p>
          <a:p>
            <a:pPr lvl="1"/>
            <a:r>
              <a:rPr lang="en-US" dirty="0" smtClean="0"/>
              <a:t>Must contain only letters, digits, and underscores</a:t>
            </a:r>
          </a:p>
          <a:p>
            <a:pPr lvl="1"/>
            <a:r>
              <a:rPr lang="en-US" dirty="0" smtClean="0"/>
              <a:t>Are case sensitive</a:t>
            </a:r>
          </a:p>
          <a:p>
            <a:r>
              <a:rPr lang="en-US" dirty="0" smtClean="0"/>
              <a:t>Examples: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count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userInput2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hit_points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/>
              <a:t>Invalid names: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42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5x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#yolo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file.cpp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a-b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7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Every variable must be </a:t>
            </a:r>
            <a:r>
              <a:rPr lang="en-US" i="1" dirty="0" smtClean="0"/>
              <a:t>declared</a:t>
            </a:r>
            <a:r>
              <a:rPr lang="en-US" dirty="0" smtClean="0"/>
              <a:t> before you can use it in your program</a:t>
            </a:r>
          </a:p>
          <a:p>
            <a:r>
              <a:rPr lang="en-US" dirty="0" smtClean="0"/>
              <a:t>To declare a variable, you must give it a specific </a:t>
            </a:r>
            <a:r>
              <a:rPr lang="en-US" i="1" dirty="0" smtClean="0"/>
              <a:t>type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dirty="0" smtClean="0"/>
              <a:t>: integer (whole number), </a:t>
            </a:r>
            <a:r>
              <a:rPr lang="en-US" dirty="0"/>
              <a:t>positive or negative</a:t>
            </a:r>
          </a:p>
          <a:p>
            <a:pPr lvl="1"/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dirty="0" smtClean="0"/>
              <a:t>: </a:t>
            </a:r>
            <a:r>
              <a:rPr lang="en-US" dirty="0"/>
              <a:t>numbers with a fractional component</a:t>
            </a:r>
          </a:p>
          <a:p>
            <a:pPr lvl="1"/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boolean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value (true or false)</a:t>
            </a:r>
          </a:p>
          <a:p>
            <a:pPr lvl="1"/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char</a:t>
            </a:r>
            <a:r>
              <a:rPr lang="en-US" dirty="0" smtClean="0"/>
              <a:t>: a single character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46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sz="2800" dirty="0" smtClean="0"/>
              <a:t>Syntax: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TYPE NAME;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The type comes first, then then variable name, followed by a semicolon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The semicolon tells Java that this declaration is done, and we'll see that many Java statements need one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Examples:</a:t>
            </a:r>
          </a:p>
          <a:p>
            <a:pPr lvl="1">
              <a:lnSpc>
                <a:spcPct val="106000"/>
              </a:lnSpc>
            </a:pP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6000"/>
              </a:lnSpc>
            </a:pP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numVals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6000"/>
              </a:lnSpc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average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6000"/>
              </a:lnSpc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char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firstInitial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6000"/>
              </a:lnSpc>
            </a:pPr>
            <a:endParaRPr lang="en-US" sz="2400" dirty="0" smtClean="0"/>
          </a:p>
          <a:p>
            <a:pPr marL="640080" lvl="1" indent="0">
              <a:lnSpc>
                <a:spcPct val="106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72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029200"/>
          </a:xfrm>
        </p:spPr>
        <p:txBody>
          <a:bodyPr/>
          <a:lstStyle/>
          <a:p>
            <a:r>
              <a:rPr lang="en-US" dirty="0" smtClean="0"/>
              <a:t>Before you can use a variable, you MUST give it a value</a:t>
            </a:r>
          </a:p>
          <a:p>
            <a:r>
              <a:rPr lang="en-US" dirty="0" smtClean="0"/>
              <a:t>Otherwise, your program won't know how to use the variable</a:t>
            </a:r>
          </a:p>
          <a:p>
            <a:pPr lvl="1"/>
            <a:r>
              <a:rPr lang="en-US" dirty="0" smtClean="0"/>
              <a:t>In fact, it will have a random value based on what memory looked like before, which leads to unpredictable behavior</a:t>
            </a:r>
          </a:p>
          <a:p>
            <a:r>
              <a:rPr lang="en-US" dirty="0" smtClean="0"/>
              <a:t>Java will catch the error and notify you of it, but be careful of this in other languages</a:t>
            </a:r>
          </a:p>
        </p:txBody>
      </p:sp>
    </p:spTree>
    <p:extLst>
      <p:ext uri="{BB962C8B-B14F-4D97-AF65-F5344CB8AC3E}">
        <p14:creationId xmlns:p14="http://schemas.microsoft.com/office/powerpoint/2010/main" val="1933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92112" y="1493837"/>
            <a:ext cx="9429945" cy="5029200"/>
          </a:xfr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dirty="0"/>
              <a:t>You can </a:t>
            </a:r>
            <a:r>
              <a:rPr lang="en-US" i="1" dirty="0"/>
              <a:t>initialize </a:t>
            </a:r>
            <a:r>
              <a:rPr lang="en-US" dirty="0"/>
              <a:t>a variable when you declare </a:t>
            </a:r>
            <a:r>
              <a:rPr lang="en-US" dirty="0" smtClean="0"/>
              <a:t>it </a:t>
            </a:r>
            <a:r>
              <a:rPr lang="en-US" dirty="0"/>
              <a:t>or you can do so </a:t>
            </a:r>
            <a:r>
              <a:rPr lang="en-US" dirty="0" smtClean="0"/>
              <a:t>afterwards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Syntax after declaration: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NAME = VALUE</a:t>
            </a:r>
            <a:r>
              <a:rPr lang="en-US" dirty="0" smtClean="0"/>
              <a:t>;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Syntax during declaration: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TYPE NAME = VALUE;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Examples</a:t>
            </a:r>
          </a:p>
          <a:p>
            <a:pPr lvl="1">
              <a:lnSpc>
                <a:spcPct val="106000"/>
              </a:lnSpc>
            </a:pP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0;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6000"/>
              </a:lnSpc>
            </a:pP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ultimateAnswer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42;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6000"/>
              </a:lnSpc>
            </a:pP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numVals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10;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6000"/>
              </a:lnSpc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3.14159;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97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r>
              <a:rPr lang="en-US" sz="2800" dirty="0" smtClean="0"/>
              <a:t>Java was developed by James Gosling at Sun Microsystems in the early 1990s</a:t>
            </a:r>
          </a:p>
          <a:p>
            <a:r>
              <a:rPr lang="en-US" sz="2800" dirty="0" smtClean="0"/>
              <a:t>It was derived largely from the C++ programming language with several enhancements</a:t>
            </a:r>
          </a:p>
          <a:p>
            <a:r>
              <a:rPr lang="en-US" sz="2800" dirty="0" smtClean="0"/>
              <a:t>Java is a </a:t>
            </a:r>
            <a:r>
              <a:rPr lang="en-US" sz="2800" i="1" dirty="0" smtClean="0"/>
              <a:t>high level</a:t>
            </a:r>
            <a:r>
              <a:rPr lang="en-US" sz="2800" dirty="0" smtClean="0"/>
              <a:t> programming language</a:t>
            </a:r>
          </a:p>
          <a:p>
            <a:pPr lvl="1"/>
            <a:r>
              <a:rPr lang="en-US" sz="2400" dirty="0" smtClean="0"/>
              <a:t>Provides many useful features that make it easier to write complex code</a:t>
            </a:r>
          </a:p>
          <a:p>
            <a:pPr lvl="1"/>
            <a:r>
              <a:rPr lang="en-US" sz="2400" dirty="0" smtClean="0"/>
              <a:t>As opposed to </a:t>
            </a:r>
            <a:r>
              <a:rPr lang="en-US" sz="2400" i="1" dirty="0" smtClean="0"/>
              <a:t>low level </a:t>
            </a:r>
            <a:r>
              <a:rPr lang="en-US" sz="2400" dirty="0" smtClean="0"/>
              <a:t>languages that provide direct access to computer subsystems like memory but require much more care from programmers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849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8312" y="2865437"/>
            <a:ext cx="9296400" cy="2660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HelloWorld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magicPoints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100;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magic points: 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magicPoints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3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Variables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err="1" smtClean="0"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</a:rPr>
              <a:t>.printf</a:t>
            </a:r>
            <a:r>
              <a:rPr lang="en-US" dirty="0" smtClean="0">
                <a:latin typeface="Consolas" panose="020B0609020204030204" pitchFamily="49" charset="0"/>
              </a:rPr>
              <a:t>() </a:t>
            </a:r>
            <a:r>
              <a:rPr lang="en-US" dirty="0" smtClean="0"/>
              <a:t>is used to output the current value of one or more variable(s)</a:t>
            </a:r>
          </a:p>
          <a:p>
            <a:r>
              <a:rPr lang="en-US" dirty="0" smtClean="0"/>
              <a:t>Don't put the name of the variable inside the quotes</a:t>
            </a:r>
          </a:p>
          <a:p>
            <a:pPr lvl="1"/>
            <a:r>
              <a:rPr lang="en-US" dirty="0"/>
              <a:t>This is one of the most common mistakes made by new </a:t>
            </a:r>
            <a:r>
              <a:rPr lang="en-US" dirty="0" smtClean="0"/>
              <a:t>programmers</a:t>
            </a:r>
          </a:p>
          <a:p>
            <a:pPr lvl="1"/>
            <a:r>
              <a:rPr lang="en-US" dirty="0" smtClean="0"/>
              <a:t>Any non-special characters in the quotes are printed out literally</a:t>
            </a:r>
          </a:p>
        </p:txBody>
      </p:sp>
    </p:spTree>
    <p:extLst>
      <p:ext uri="{BB962C8B-B14F-4D97-AF65-F5344CB8AC3E}">
        <p14:creationId xmlns:p14="http://schemas.microsoft.com/office/powerpoint/2010/main" val="28316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Variables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 err="1"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dirty="0" err="1">
                <a:latin typeface="Consolas" panose="020B0609020204030204" pitchFamily="49" charset="0"/>
              </a:rPr>
              <a:t>.printf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dirty="0" smtClean="0"/>
              <a:t>sees one of a few special characters in the quotes (e.g. </a:t>
            </a:r>
            <a:r>
              <a:rPr lang="en-US" b="1" dirty="0" smtClean="0">
                <a:latin typeface="Consolas" charset="0"/>
                <a:ea typeface="Consolas" charset="0"/>
                <a:cs typeface="Consolas" charset="0"/>
              </a:rPr>
              <a:t>%d, </a:t>
            </a:r>
            <a:r>
              <a:rPr lang="en-US" dirty="0" smtClean="0"/>
              <a:t>called a ”conversion character”), it looks to a comma-separated list after the quotes to “fill in” the corresponding variable value</a:t>
            </a:r>
          </a:p>
          <a:p>
            <a:endParaRPr lang="en-US" dirty="0" smtClean="0">
              <a:latin typeface="Consolas" panose="020B0609020204030204" pitchFamily="49" charset="0"/>
            </a:endParaRPr>
          </a:p>
          <a:p>
            <a:pPr marL="182880" indent="0">
              <a:buNone/>
            </a:pPr>
            <a:r>
              <a:rPr lang="en-US" sz="1800" kern="12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kern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kern="12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kern="12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kern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"Number of magic points: %</a:t>
            </a:r>
            <a:r>
              <a:rPr lang="en-US" sz="1800" kern="12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800" kern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kern="12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2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magicPoints</a:t>
            </a:r>
            <a:r>
              <a:rPr lang="en-US" sz="1800" kern="12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4" name="U-Turn Arrow 3"/>
          <p:cNvSpPr/>
          <p:nvPr/>
        </p:nvSpPr>
        <p:spPr bwMode="auto">
          <a:xfrm rot="10800000">
            <a:off x="6183312" y="5837237"/>
            <a:ext cx="990600" cy="304800"/>
          </a:xfrm>
          <a:prstGeom prst="utur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8312" y="2865437"/>
            <a:ext cx="9296400" cy="3253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HelloWorld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 + %d = 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y</a:t>
            </a:r>
            <a:r>
              <a:rPr lang="en-US" sz="1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Conversion Characters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Integer: </a:t>
            </a:r>
            <a:r>
              <a:rPr lang="en-US" b="1" dirty="0" smtClean="0">
                <a:latin typeface="Consolas" charset="0"/>
                <a:ea typeface="Consolas" charset="0"/>
                <a:cs typeface="Consolas" charset="0"/>
              </a:rPr>
              <a:t>%d</a:t>
            </a:r>
            <a:r>
              <a:rPr lang="en-US" dirty="0" smtClean="0"/>
              <a:t> (for “decimal”, meaning base 10)</a:t>
            </a:r>
          </a:p>
          <a:p>
            <a:r>
              <a:rPr lang="en-US" dirty="0" smtClean="0"/>
              <a:t>Double: </a:t>
            </a:r>
            <a:r>
              <a:rPr lang="en-US" b="1" dirty="0" smtClean="0">
                <a:latin typeface="Consolas" charset="0"/>
                <a:ea typeface="Consolas" charset="0"/>
                <a:cs typeface="Consolas" charset="0"/>
              </a:rPr>
              <a:t>%f</a:t>
            </a:r>
            <a:r>
              <a:rPr lang="en-US" dirty="0" smtClean="0"/>
              <a:t> (for “floating point”)</a:t>
            </a:r>
          </a:p>
          <a:p>
            <a:r>
              <a:rPr lang="en-US" dirty="0" smtClean="0"/>
              <a:t>Character: </a:t>
            </a:r>
            <a:r>
              <a:rPr lang="en-US" b="1" dirty="0" smtClean="0">
                <a:latin typeface="Consolas" charset="0"/>
                <a:ea typeface="Consolas" charset="0"/>
                <a:cs typeface="Consolas" charset="0"/>
              </a:rPr>
              <a:t>%c</a:t>
            </a:r>
          </a:p>
          <a:p>
            <a:r>
              <a:rPr lang="en-US" dirty="0" smtClean="0"/>
              <a:t>Boolean: </a:t>
            </a:r>
            <a:r>
              <a:rPr lang="en-US" b="1" dirty="0" smtClean="0">
                <a:latin typeface="Consolas" charset="0"/>
                <a:ea typeface="Consolas" charset="0"/>
                <a:cs typeface="Consolas" charset="0"/>
              </a:rPr>
              <a:t>%b</a:t>
            </a:r>
          </a:p>
          <a:p>
            <a:endParaRPr lang="en-US" dirty="0"/>
          </a:p>
          <a:p>
            <a:r>
              <a:rPr lang="en-US" dirty="0" smtClean="0"/>
              <a:t>We’ll cover more details later :)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50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8312" y="2865437"/>
            <a:ext cx="9296400" cy="384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HelloWorld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place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avg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3.14;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char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firstInit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'N'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guilty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"#%d,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avg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place</a:t>
            </a:r>
            <a:r>
              <a:rPr lang="en-US" sz="1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avg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"%c is guilty: 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b%n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firstInit</a:t>
            </a:r>
            <a:r>
              <a:rPr lang="en-US" sz="1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guilty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15913" y="1570037"/>
            <a:ext cx="9315254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Java programs start executing with the first line after the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sz="2800" dirty="0" smtClean="0"/>
              <a:t> after the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main() </a:t>
            </a:r>
            <a:r>
              <a:rPr lang="en-US" sz="2800" dirty="0" smtClean="0"/>
              <a:t>line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Each line is executed in order, one after the other until you get the } after the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sz="2800" dirty="0" smtClean="0"/>
              <a:t>line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We'll soon see how to affect this linear execution order, but even then programs execute one line at a time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You have to train yourself to think one statement at a time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This is one of the single most important skills you can have as a novice programmer</a:t>
            </a:r>
          </a:p>
        </p:txBody>
      </p:sp>
    </p:spTree>
    <p:extLst>
      <p:ext uri="{BB962C8B-B14F-4D97-AF65-F5344CB8AC3E}">
        <p14:creationId xmlns:p14="http://schemas.microsoft.com/office/powerpoint/2010/main" val="22032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Input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We also need a way to get user input into our programs while they are running</a:t>
            </a:r>
          </a:p>
          <a:p>
            <a:r>
              <a:rPr lang="en-US" dirty="0" smtClean="0"/>
              <a:t>Java doesn't (easily) allow reading directly from </a:t>
            </a:r>
            <a:r>
              <a:rPr lang="en-US" dirty="0" smtClean="0">
                <a:latin typeface="Consolas" panose="020B0609020204030204" pitchFamily="49" charset="0"/>
              </a:rPr>
              <a:t>System.</a:t>
            </a:r>
            <a:r>
              <a:rPr lang="en-US" b="1" i="1" dirty="0" smtClean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</a:p>
          <a:p>
            <a:r>
              <a:rPr lang="en-US" dirty="0" smtClean="0"/>
              <a:t>Instead, you use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dirty="0" smtClean="0"/>
              <a:t> object that handles reading the input and ensures that the type of data you read matches what you want</a:t>
            </a:r>
          </a:p>
          <a:p>
            <a:pPr lvl="1"/>
            <a:r>
              <a:rPr lang="en-US" dirty="0" smtClean="0"/>
              <a:t>The syntax is weird at first, but you'll get use to it</a:t>
            </a:r>
          </a:p>
        </p:txBody>
      </p:sp>
    </p:spTree>
    <p:extLst>
      <p:ext uri="{BB962C8B-B14F-4D97-AF65-F5344CB8AC3E}">
        <p14:creationId xmlns:p14="http://schemas.microsoft.com/office/powerpoint/2010/main" val="87211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with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506145" cy="5029200"/>
          </a:xfrm>
        </p:spPr>
        <p:txBody>
          <a:bodyPr/>
          <a:lstStyle/>
          <a:p>
            <a:r>
              <a:rPr lang="en-US" dirty="0" smtClean="0"/>
              <a:t>First, you have to declare and initialize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dirty="0" smtClean="0"/>
              <a:t> object</a:t>
            </a:r>
          </a:p>
          <a:p>
            <a:pPr lvl="1"/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Scanner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 smtClean="0"/>
          </a:p>
          <a:p>
            <a:r>
              <a:rPr lang="en-US" dirty="0" smtClean="0"/>
              <a:t>Then you call different methods on the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canner</a:t>
            </a:r>
            <a:r>
              <a:rPr lang="en-US" dirty="0" smtClean="0"/>
              <a:t> object to read different types of values from the keyboard</a:t>
            </a:r>
          </a:p>
          <a:p>
            <a:pPr lvl="1"/>
            <a:r>
              <a:rPr lang="en-US" dirty="0" smtClean="0"/>
              <a:t>Read an </a:t>
            </a: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variable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</a:p>
          <a:p>
            <a:pPr lvl="1"/>
            <a:r>
              <a:rPr lang="en-US" dirty="0"/>
              <a:t>Read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/>
              <a:t>: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variable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3511" y="1896411"/>
            <a:ext cx="9917113" cy="483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InputOutput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20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magicPoints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100;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hitPoints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the number of hit points: 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hitPoints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magic points: 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20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magicPoints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hit points: 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20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hitPoints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726112" y="1896411"/>
            <a:ext cx="4191000" cy="892826"/>
          </a:xfrm>
          <a:prstGeom prst="wedgeRoundRectCallout">
            <a:avLst>
              <a:gd name="adj1" fmla="val -95269"/>
              <a:gd name="adj2" fmla="val -2315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line tells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Java that you are going to use the Scanner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r>
              <a:rPr lang="en-US" dirty="0" smtClean="0"/>
              <a:t>Like most programming languages, Java programs are written using a fixed </a:t>
            </a:r>
            <a:r>
              <a:rPr lang="en-US" i="1" dirty="0" smtClean="0"/>
              <a:t>syntax</a:t>
            </a:r>
          </a:p>
          <a:p>
            <a:pPr lvl="1"/>
            <a:r>
              <a:rPr lang="en-US" dirty="0" smtClean="0"/>
              <a:t>Syntax: a grammar that distinguished well formed statements from those that are not</a:t>
            </a:r>
          </a:p>
          <a:p>
            <a:r>
              <a:rPr lang="en-US" dirty="0" smtClean="0"/>
              <a:t>Special </a:t>
            </a:r>
            <a:r>
              <a:rPr lang="en-US" i="1" dirty="0" smtClean="0"/>
              <a:t>keywords</a:t>
            </a:r>
            <a:r>
              <a:rPr lang="en-US" dirty="0" smtClean="0"/>
              <a:t> and characters are used to tell the computer how to do what you want it to do</a:t>
            </a:r>
          </a:p>
          <a:p>
            <a:r>
              <a:rPr lang="en-US" dirty="0" smtClean="0"/>
              <a:t>Java forces the programmer to think as logically as the CPU</a:t>
            </a:r>
          </a:p>
          <a:p>
            <a:pPr lvl="1"/>
            <a:r>
              <a:rPr lang="en-US" dirty="0" smtClean="0"/>
              <a:t>Step-by-step, following a strict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8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All input is automatically separated by whitespaces (spaces, new lines, tabs)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In other words, when you ask for a value from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dirty="0" smtClean="0"/>
              <a:t> it won't continue executing your program until a non-whitespace value is entered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Multiple input values can be separated on the same line by whitespaces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In order to use the Scanner, you must include an extra line of code at the top of your source file: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029200"/>
          </a:xfrm>
        </p:spPr>
        <p:txBody>
          <a:bodyPr/>
          <a:lstStyle/>
          <a:p>
            <a:r>
              <a:rPr lang="en-US" sz="2800" dirty="0" smtClean="0"/>
              <a:t>In Java source code, you can (and will!) include </a:t>
            </a:r>
            <a:r>
              <a:rPr lang="en-US" sz="2800" i="1" dirty="0" smtClean="0"/>
              <a:t>comments</a:t>
            </a:r>
            <a:r>
              <a:rPr lang="en-US" sz="2800" dirty="0" smtClean="0"/>
              <a:t> that explain in plain </a:t>
            </a:r>
            <a:r>
              <a:rPr lang="en-US" sz="2800" dirty="0"/>
              <a:t>E</a:t>
            </a:r>
            <a:r>
              <a:rPr lang="en-US" sz="2800" dirty="0" smtClean="0"/>
              <a:t>nglish what is happening in the code</a:t>
            </a:r>
          </a:p>
          <a:p>
            <a:r>
              <a:rPr lang="en-US" sz="2800" dirty="0" smtClean="0"/>
              <a:t>There are two types of comments in Java</a:t>
            </a:r>
          </a:p>
          <a:p>
            <a:pPr lvl="1"/>
            <a:r>
              <a:rPr lang="en-US" sz="2400" dirty="0" smtClean="0"/>
              <a:t>Single line comments start with </a:t>
            </a:r>
            <a:r>
              <a:rPr lang="en-US" sz="24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</a:t>
            </a:r>
          </a:p>
          <a:p>
            <a:pPr lvl="2"/>
            <a:r>
              <a:rPr lang="en-US" sz="2000" dirty="0" smtClean="0"/>
              <a:t>Everything after the </a:t>
            </a:r>
            <a:r>
              <a:rPr lang="en-US" sz="20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until the end of the line is ignored by the compiler</a:t>
            </a:r>
          </a:p>
          <a:p>
            <a:pPr lvl="1"/>
            <a:r>
              <a:rPr lang="en-US" sz="2400" dirty="0" smtClean="0"/>
              <a:t>Multi-line comments start with </a:t>
            </a:r>
            <a:r>
              <a:rPr lang="en-US" sz="24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</a:t>
            </a:r>
            <a:r>
              <a:rPr lang="en-US" sz="2400" dirty="0" smtClean="0"/>
              <a:t> and end with </a:t>
            </a:r>
            <a:r>
              <a:rPr lang="en-US" sz="24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*/</a:t>
            </a:r>
          </a:p>
          <a:p>
            <a:pPr lvl="2"/>
            <a:r>
              <a:rPr lang="en-US" sz="2000" dirty="0" smtClean="0"/>
              <a:t>Everything between the </a:t>
            </a:r>
            <a:r>
              <a:rPr lang="en-US" sz="20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/>
              <a:t>and the </a:t>
            </a:r>
            <a:r>
              <a:rPr lang="en-US" sz="20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*/</a:t>
            </a:r>
            <a:r>
              <a:rPr lang="en-US" sz="2000" dirty="0" smtClean="0"/>
              <a:t> is ignored by the compiler</a:t>
            </a:r>
          </a:p>
          <a:p>
            <a:pPr lvl="2"/>
            <a:r>
              <a:rPr lang="en-US" sz="2000" dirty="0" smtClean="0"/>
              <a:t>If starts with extra * (</a:t>
            </a:r>
            <a:r>
              <a:rPr 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/**</a:t>
            </a:r>
            <a:r>
              <a:rPr lang="en-US" sz="2000" dirty="0" smtClean="0"/>
              <a:t>), then </a:t>
            </a:r>
            <a:r>
              <a:rPr lang="en-US" sz="2000" dirty="0" err="1" smtClean="0"/>
              <a:t>javadoc</a:t>
            </a:r>
            <a:r>
              <a:rPr lang="en-US" sz="2000" dirty="0" smtClean="0"/>
              <a:t> can use it to produce web-based documentation.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73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Commented 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8312" y="1868323"/>
            <a:ext cx="9525000" cy="5295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HelloWorld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set up the Scanner to work with user input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initialize the number of magic points to 100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magicPoints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100;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/* initialize the number of hits points based on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 * whatever the user types </a:t>
            </a:r>
            <a:r>
              <a:rPr lang="en-US" sz="1400" dirty="0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 */</a:t>
            </a:r>
            <a:endParaRPr lang="en-US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hitPoints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the number of hit points: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hitPoints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print out results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magic points: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4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magicPoints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hit points: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4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hitPoints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8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646237"/>
            <a:ext cx="9143999" cy="5029200"/>
          </a:xfrm>
        </p:spPr>
        <p:txBody>
          <a:bodyPr/>
          <a:lstStyle/>
          <a:p>
            <a:r>
              <a:rPr lang="en-US" sz="2800" dirty="0" smtClean="0"/>
              <a:t>Java programs are executed one statement at a time, starting after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sz="2800" dirty="0" smtClean="0"/>
              <a:t> and going down from there</a:t>
            </a:r>
          </a:p>
          <a:p>
            <a:r>
              <a:rPr lang="en-US" sz="2800" dirty="0" err="1" smtClean="0">
                <a:latin typeface="Consolas" panose="020B0609020204030204" pitchFamily="49" charset="0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800" dirty="0" err="1" smtClean="0">
                <a:latin typeface="Consolas" panose="020B0609020204030204" pitchFamily="49" charset="0"/>
              </a:rPr>
              <a:t>.printf</a:t>
            </a:r>
            <a:r>
              <a:rPr lang="en-US" sz="2800" dirty="0" smtClean="0">
                <a:latin typeface="Consolas" panose="020B0609020204030204" pitchFamily="49" charset="0"/>
              </a:rPr>
              <a:t>() </a:t>
            </a:r>
            <a:r>
              <a:rPr lang="en-US" sz="2800" dirty="0" smtClean="0"/>
              <a:t>is used to print values to the screen</a:t>
            </a:r>
          </a:p>
          <a:p>
            <a:pPr lvl="1"/>
            <a:r>
              <a:rPr lang="en-US" sz="2400" dirty="0" smtClean="0"/>
              <a:t>Use double quotes to print literal words</a:t>
            </a:r>
          </a:p>
          <a:p>
            <a:pPr lvl="1"/>
            <a:r>
              <a:rPr lang="en-US" sz="2400" dirty="0" smtClean="0"/>
              <a:t>Don't use quotes to print variables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sz="2800" dirty="0" smtClean="0"/>
              <a:t> object is used to read values from the user</a:t>
            </a:r>
          </a:p>
          <a:p>
            <a:r>
              <a:rPr lang="en-US" sz="2800" dirty="0" smtClean="0"/>
              <a:t>You should always include comments to explain your code for others who might read 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513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512" y="2957294"/>
            <a:ext cx="90678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HelloWorld {</a:t>
            </a:r>
          </a:p>
          <a:p>
            <a:endParaRPr lang="en-US" sz="2000" dirty="0">
              <a:latin typeface="Consolas" panose="020B06090202040302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sz="20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main(String[]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Hello World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</a:rPr>
              <a:t>!"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sz="20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endParaRPr lang="en-US" sz="2000" dirty="0">
              <a:latin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4697412" y="2385277"/>
            <a:ext cx="4267200" cy="8225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/>
              <a:t>Tells Java that this file contains executable code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cxnSp>
        <p:nvCxnSpPr>
          <p:cNvPr id="6" name="Straight Arrow Connector 5"/>
          <p:cNvCxnSpPr>
            <a:endCxn id="3" idx="1"/>
          </p:cNvCxnSpPr>
          <p:nvPr/>
        </p:nvCxnSpPr>
        <p:spPr bwMode="auto">
          <a:xfrm flipV="1">
            <a:off x="3135312" y="2796549"/>
            <a:ext cx="1562100" cy="1607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ounded Rectangle 6"/>
          <p:cNvSpPr/>
          <p:nvPr/>
        </p:nvSpPr>
        <p:spPr bwMode="auto">
          <a:xfrm>
            <a:off x="6411912" y="3535579"/>
            <a:ext cx="3505200" cy="14634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/>
              <a:t>"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sz="2000" dirty="0" smtClean="0"/>
              <a:t>" is where your program actually starts executing; for now simply use it to mean "start here" 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cxnSp>
        <p:nvCxnSpPr>
          <p:cNvPr id="8" name="Straight Arrow Connector 7"/>
          <p:cNvCxnSpPr>
            <a:endCxn id="7" idx="1"/>
          </p:cNvCxnSpPr>
          <p:nvPr/>
        </p:nvCxnSpPr>
        <p:spPr bwMode="auto">
          <a:xfrm>
            <a:off x="3821112" y="3932237"/>
            <a:ext cx="2590800" cy="3350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ounded Rectangle 12"/>
          <p:cNvSpPr/>
          <p:nvPr/>
        </p:nvSpPr>
        <p:spPr bwMode="auto">
          <a:xfrm>
            <a:off x="6488112" y="5456237"/>
            <a:ext cx="3276600" cy="762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/>
              <a:t>Print the text "Hello World!" to the screen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cxnSp>
        <p:nvCxnSpPr>
          <p:cNvPr id="14" name="Straight Arrow Connector 13"/>
          <p:cNvCxnSpPr>
            <a:endCxn id="13" idx="1"/>
          </p:cNvCxnSpPr>
          <p:nvPr/>
        </p:nvCxnSpPr>
        <p:spPr bwMode="auto">
          <a:xfrm>
            <a:off x="3440112" y="4618037"/>
            <a:ext cx="3048000" cy="1219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951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Eclipse: New Project and Source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11112" y="1646237"/>
            <a:ext cx="9993312" cy="5181600"/>
          </a:xfrm>
        </p:spPr>
        <p:txBody>
          <a:bodyPr/>
          <a:lstStyle/>
          <a:p>
            <a:r>
              <a:rPr lang="en-US" sz="2800" b="1" dirty="0" smtClean="0"/>
              <a:t>File </a:t>
            </a:r>
            <a:r>
              <a:rPr lang="en-US" sz="2800" dirty="0" smtClean="0"/>
              <a:t>menu -&gt; </a:t>
            </a:r>
            <a:r>
              <a:rPr lang="en-US" sz="2800" b="1" dirty="0" smtClean="0"/>
              <a:t>New </a:t>
            </a:r>
            <a:r>
              <a:rPr lang="en-US" sz="2800" dirty="0" smtClean="0"/>
              <a:t>-&gt; </a:t>
            </a:r>
            <a:r>
              <a:rPr lang="en-US" sz="2800" b="1" dirty="0" smtClean="0"/>
              <a:t>Java Project</a:t>
            </a:r>
            <a:endParaRPr lang="en-US" sz="2800" b="1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2400" dirty="0" smtClean="0"/>
              <a:t>Enter a </a:t>
            </a:r>
            <a:r>
              <a:rPr lang="en-US" sz="2400" b="1" dirty="0" smtClean="0"/>
              <a:t>Project name</a:t>
            </a:r>
            <a:r>
              <a:rPr lang="en-US" sz="2400" dirty="0" smtClean="0"/>
              <a:t>, for example: Hello World</a:t>
            </a:r>
          </a:p>
          <a:p>
            <a:pPr lvl="1"/>
            <a:r>
              <a:rPr lang="en-US" sz="2400" dirty="0" smtClean="0"/>
              <a:t>Click </a:t>
            </a:r>
            <a:r>
              <a:rPr lang="en-US" sz="2400" b="1" dirty="0" smtClean="0"/>
              <a:t>Finish</a:t>
            </a:r>
          </a:p>
          <a:p>
            <a:r>
              <a:rPr lang="en-US" sz="2800" dirty="0" smtClean="0"/>
              <a:t>The project will show up in the left pane (</a:t>
            </a:r>
            <a:r>
              <a:rPr lang="en-US" sz="2800" b="1" dirty="0" smtClean="0"/>
              <a:t>Package Explorer</a:t>
            </a:r>
            <a:r>
              <a:rPr lang="en-US" sz="2800" dirty="0" smtClean="0"/>
              <a:t>)</a:t>
            </a:r>
          </a:p>
          <a:p>
            <a:r>
              <a:rPr lang="en-US" sz="2800" b="1" dirty="0" smtClean="0"/>
              <a:t>Right click </a:t>
            </a:r>
            <a:r>
              <a:rPr lang="en-US" sz="2800" dirty="0" smtClean="0"/>
              <a:t>on the project -&gt; </a:t>
            </a:r>
            <a:r>
              <a:rPr lang="en-US" sz="2800" b="1" dirty="0" smtClean="0"/>
              <a:t>New </a:t>
            </a:r>
            <a:r>
              <a:rPr lang="en-US" sz="2800" dirty="0" smtClean="0"/>
              <a:t>-&gt; </a:t>
            </a:r>
            <a:r>
              <a:rPr lang="en-US" sz="2800" b="1" dirty="0" smtClean="0"/>
              <a:t>Class</a:t>
            </a:r>
          </a:p>
          <a:p>
            <a:pPr lvl="1"/>
            <a:r>
              <a:rPr lang="en-US" sz="2400" dirty="0" smtClean="0"/>
              <a:t>Enter a </a:t>
            </a:r>
            <a:r>
              <a:rPr lang="en-US" sz="2400" b="1" dirty="0" smtClean="0"/>
              <a:t>Name</a:t>
            </a:r>
            <a:r>
              <a:rPr lang="en-US" sz="2400" dirty="0" smtClean="0"/>
              <a:t>, for example: HelloWorld</a:t>
            </a:r>
          </a:p>
          <a:p>
            <a:pPr lvl="1"/>
            <a:r>
              <a:rPr lang="en-US" sz="2400" dirty="0" smtClean="0"/>
              <a:t>Click the button labelled </a:t>
            </a:r>
            <a:r>
              <a:rPr lang="en-US" sz="2400" b="1" dirty="0" smtClean="0"/>
              <a:t>public static void main(String[] </a:t>
            </a:r>
            <a:r>
              <a:rPr lang="en-US" sz="2400" b="1" dirty="0" err="1" smtClean="0"/>
              <a:t>args</a:t>
            </a:r>
            <a:r>
              <a:rPr lang="en-US" sz="2400" b="1" dirty="0" smtClean="0"/>
              <a:t>)</a:t>
            </a:r>
          </a:p>
          <a:p>
            <a:pPr lvl="1"/>
            <a:r>
              <a:rPr lang="en-US" sz="2400" dirty="0" smtClean="0"/>
              <a:t>Click </a:t>
            </a:r>
            <a:r>
              <a:rPr lang="en-US" sz="2400" b="1" dirty="0" smtClean="0"/>
              <a:t>Finish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1928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Code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You can add your program code in between the curly braces after the main line</a:t>
            </a:r>
          </a:p>
          <a:p>
            <a:r>
              <a:rPr lang="en-US" dirty="0" smtClean="0"/>
              <a:t>For now, add the following line:</a:t>
            </a:r>
          </a:p>
          <a:p>
            <a:pPr marL="18288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	</a:t>
            </a:r>
            <a:r>
              <a:rPr lang="en-US" dirty="0" err="1" smtClean="0"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</a:rPr>
              <a:t>.printf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Hello World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!"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Note that you can ignore the line that starts with //</a:t>
            </a:r>
          </a:p>
          <a:p>
            <a:pPr lvl="1"/>
            <a:r>
              <a:rPr lang="en-US" dirty="0" smtClean="0"/>
              <a:t>Lines that start with // are </a:t>
            </a:r>
            <a:r>
              <a:rPr lang="en-US" i="1" dirty="0" smtClean="0"/>
              <a:t>comments</a:t>
            </a:r>
            <a:r>
              <a:rPr lang="en-US" dirty="0" smtClean="0"/>
              <a:t> that are ignored by the compiler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6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8662" b="18760"/>
          <a:stretch/>
        </p:blipFill>
        <p:spPr>
          <a:xfrm>
            <a:off x="5795909" y="2796490"/>
            <a:ext cx="4201889" cy="24238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Eclipse: Running </a:t>
            </a:r>
            <a:r>
              <a:rPr lang="en-US" dirty="0"/>
              <a:t>Y</a:t>
            </a:r>
            <a:r>
              <a:rPr lang="en-US" dirty="0" smtClean="0"/>
              <a:t>our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When you are ready to test your program, you can run it directly in Eclipse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Click the Run button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Or </a:t>
            </a:r>
            <a:r>
              <a:rPr lang="en-US" b="1" dirty="0" smtClean="0"/>
              <a:t>Run</a:t>
            </a:r>
            <a:r>
              <a:rPr lang="en-US" dirty="0" smtClean="0"/>
              <a:t> menu -&gt; </a:t>
            </a:r>
            <a:r>
              <a:rPr lang="en-US" b="1" dirty="0" smtClean="0"/>
              <a:t>Run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Or (Windows) </a:t>
            </a:r>
            <a:r>
              <a:rPr lang="en-US" b="1" dirty="0" smtClean="0"/>
              <a:t>Ctrl-F11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Or (Mac) </a:t>
            </a:r>
            <a:r>
              <a:rPr lang="en-US" b="1" dirty="0" smtClean="0"/>
              <a:t>Shift-Cmd-F11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You'll be prompted to save your changes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Then you'll see your program output in the </a:t>
            </a:r>
            <a:r>
              <a:rPr lang="en-US" b="1" dirty="0" smtClean="0"/>
              <a:t>Console</a:t>
            </a:r>
            <a:r>
              <a:rPr lang="en-US" dirty="0" smtClean="0"/>
              <a:t> pane at the bottom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6640512" y="3166745"/>
            <a:ext cx="11430" cy="1146492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4192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r>
              <a:rPr lang="en-US" sz="2800" dirty="0" smtClean="0"/>
              <a:t>Save your work often! (Win </a:t>
            </a:r>
            <a:r>
              <a:rPr lang="en-US" sz="2800" b="1" dirty="0" smtClean="0"/>
              <a:t>Ctrl-s</a:t>
            </a:r>
            <a:r>
              <a:rPr lang="en-US" sz="2800" dirty="0" smtClean="0"/>
              <a:t> or Mac </a:t>
            </a:r>
            <a:r>
              <a:rPr lang="en-US" sz="2800" b="1" dirty="0" err="1" smtClean="0"/>
              <a:t>Cmd</a:t>
            </a:r>
            <a:r>
              <a:rPr lang="en-US" sz="2800" b="1" dirty="0" smtClean="0"/>
              <a:t>-s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If there are any errors in your syntax you will get a message indicating it</a:t>
            </a:r>
          </a:p>
          <a:p>
            <a:pPr lvl="1"/>
            <a:r>
              <a:rPr lang="en-US" sz="2400" dirty="0" smtClean="0"/>
              <a:t>Normally click </a:t>
            </a:r>
            <a:r>
              <a:rPr lang="en-US" sz="2400" b="1" dirty="0" smtClean="0"/>
              <a:t>Cancel</a:t>
            </a:r>
            <a:r>
              <a:rPr lang="en-US" sz="2400" dirty="0" smtClean="0"/>
              <a:t> as there is no need to run the program if it was incorrect</a:t>
            </a:r>
          </a:p>
          <a:p>
            <a:r>
              <a:rPr lang="en-US" sz="2800" dirty="0" smtClean="0"/>
              <a:t>Error icons show up to the left of the line numbers where the errors are detected</a:t>
            </a:r>
          </a:p>
          <a:p>
            <a:pPr lvl="1"/>
            <a:r>
              <a:rPr lang="en-US" sz="2400" dirty="0" smtClean="0"/>
              <a:t>Hover over the icon to get the error message</a:t>
            </a:r>
          </a:p>
          <a:p>
            <a:pPr lvl="1"/>
            <a:r>
              <a:rPr lang="en-US" sz="2400" dirty="0" smtClean="0"/>
              <a:t>Also, go to the bottom pane then select the </a:t>
            </a:r>
            <a:r>
              <a:rPr lang="en-US" sz="2400" b="1" dirty="0" smtClean="0"/>
              <a:t>Problems</a:t>
            </a:r>
            <a:r>
              <a:rPr lang="en-US" sz="2400" dirty="0" smtClean="0"/>
              <a:t> tab to see a list of all errors detected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031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Formatted Printing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239712" y="1722437"/>
            <a:ext cx="9593458" cy="5029200"/>
          </a:xfrm>
        </p:spPr>
        <p:txBody>
          <a:bodyPr/>
          <a:lstStyle/>
          <a:p>
            <a:r>
              <a:rPr lang="en-US" dirty="0" smtClean="0"/>
              <a:t>When you want to output text to the screen for the user to see, you use: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.printf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This is a built-in Java </a:t>
            </a:r>
            <a:r>
              <a:rPr lang="en-US" i="1" dirty="0" smtClean="0"/>
              <a:t>method</a:t>
            </a:r>
            <a:r>
              <a:rPr lang="en-US" dirty="0" smtClean="0"/>
              <a:t> that makes it easy to “print” a line of text to “</a:t>
            </a:r>
            <a:r>
              <a:rPr lang="en-US" dirty="0" err="1" smtClean="0"/>
              <a:t>System.out</a:t>
            </a:r>
            <a:r>
              <a:rPr lang="en-US" dirty="0" smtClean="0"/>
              <a:t>” (Java’s representation of the console)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/>
              <a:t>Syntax: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"Text"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ectureXX_template.pptx" id="{4006D69A-F14A-44FB-A2C8-1B84E2E55AAE}" vid="{A978607D-FE39-4C08-B864-E85741C5937C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ectureXX_template.pptx" id="{4006D69A-F14A-44FB-A2C8-1B84E2E55AAE}" vid="{63A125F5-0240-4705-A4F0-F187C339EFE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56</TotalTime>
  <Words>1687</Words>
  <Application>Microsoft Macintosh PowerPoint</Application>
  <PresentationFormat>Custom</PresentationFormat>
  <Paragraphs>256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7" baseType="lpstr">
      <vt:lpstr>Arial</vt:lpstr>
      <vt:lpstr>Bitstream Vera Serif</vt:lpstr>
      <vt:lpstr>Calibri</vt:lpstr>
      <vt:lpstr>Comic Sans MS</vt:lpstr>
      <vt:lpstr>Consolas</vt:lpstr>
      <vt:lpstr>Cordia New</vt:lpstr>
      <vt:lpstr>Georgia</vt:lpstr>
      <vt:lpstr>msmincho</vt:lpstr>
      <vt:lpstr>Tahoma</vt:lpstr>
      <vt:lpstr>Times New Roman</vt:lpstr>
      <vt:lpstr>Verdana</vt:lpstr>
      <vt:lpstr>Wingdings</vt:lpstr>
      <vt:lpstr>comp128</vt:lpstr>
      <vt:lpstr>comp128 title</vt:lpstr>
      <vt:lpstr>WIT COMP1000</vt:lpstr>
      <vt:lpstr>Java Origins</vt:lpstr>
      <vt:lpstr>Java</vt:lpstr>
      <vt:lpstr>Hello World</vt:lpstr>
      <vt:lpstr>Eclipse: New Project and Source File</vt:lpstr>
      <vt:lpstr>Adding Code</vt:lpstr>
      <vt:lpstr>Eclipse: Running Your Program</vt:lpstr>
      <vt:lpstr>Errors</vt:lpstr>
      <vt:lpstr>Formatted Printing</vt:lpstr>
      <vt:lpstr>New Lines with printf()</vt:lpstr>
      <vt:lpstr>Notes about printf()</vt:lpstr>
      <vt:lpstr>Examples</vt:lpstr>
      <vt:lpstr>Variables</vt:lpstr>
      <vt:lpstr>Variables</vt:lpstr>
      <vt:lpstr>Variable Names</vt:lpstr>
      <vt:lpstr>Variable Declarations</vt:lpstr>
      <vt:lpstr>Variable Declarations</vt:lpstr>
      <vt:lpstr>Variable Initialization</vt:lpstr>
      <vt:lpstr>Variable Initialization</vt:lpstr>
      <vt:lpstr>Example</vt:lpstr>
      <vt:lpstr>Printing Variables (1)</vt:lpstr>
      <vt:lpstr>Printing Variables (2)</vt:lpstr>
      <vt:lpstr>Example</vt:lpstr>
      <vt:lpstr>Common Conversion Characters</vt:lpstr>
      <vt:lpstr>Example</vt:lpstr>
      <vt:lpstr>Sequential Execution</vt:lpstr>
      <vt:lpstr>Program Input</vt:lpstr>
      <vt:lpstr>Input with a Scanner</vt:lpstr>
      <vt:lpstr>Example</vt:lpstr>
      <vt:lpstr>Notes about Scanner</vt:lpstr>
      <vt:lpstr>Comments</vt:lpstr>
      <vt:lpstr>Commented Example</vt:lpstr>
      <vt:lpstr>Wrap Up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Charles</dc:creator>
  <cp:lastModifiedBy>Derbinsky, Nathaniel</cp:lastModifiedBy>
  <cp:revision>41</cp:revision>
  <cp:lastPrinted>1601-01-01T00:00:00Z</cp:lastPrinted>
  <dcterms:created xsi:type="dcterms:W3CDTF">2015-09-01T19:09:10Z</dcterms:created>
  <dcterms:modified xsi:type="dcterms:W3CDTF">2017-04-27T18:26:59Z</dcterms:modified>
</cp:coreProperties>
</file>