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23"/>
  </p:notesMasterIdLst>
  <p:sldIdLst>
    <p:sldId id="258" r:id="rId3"/>
    <p:sldId id="261" r:id="rId4"/>
    <p:sldId id="262" r:id="rId5"/>
    <p:sldId id="263" r:id="rId6"/>
    <p:sldId id="264" r:id="rId7"/>
    <p:sldId id="280" r:id="rId8"/>
    <p:sldId id="281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1367" autoAdjust="0"/>
  </p:normalViewPr>
  <p:slideViewPr>
    <p:cSldViewPr>
      <p:cViewPr varScale="1">
        <p:scale>
          <a:sx n="102" d="100"/>
          <a:sy n="102" d="100"/>
        </p:scale>
        <p:origin x="-904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 1 Review</a:t>
            </a:r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503238" y="1570037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57200" indent="-27432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1413"/>
              </a:spcAft>
              <a:buClr>
                <a:srgbClr val="820000"/>
              </a:buClr>
              <a:buSzPct val="100000"/>
              <a:buFont typeface="Wingdings" pitchFamily="2" charset="2"/>
              <a:buChar char="§"/>
              <a:defRPr sz="32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914400" indent="-27432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1138"/>
              </a:spcAft>
              <a:buClr>
                <a:srgbClr val="820000"/>
              </a:buClr>
              <a:buSzPct val="100000"/>
              <a:buFont typeface="Verdana" pitchFamily="34" charset="0"/>
              <a:buChar char="»"/>
              <a:defRPr sz="2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257300" indent="-27432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850"/>
              </a:spcAft>
              <a:buClr>
                <a:srgbClr val="820000"/>
              </a:buClr>
              <a:buSzPct val="100000"/>
              <a:buFont typeface="Wingdings" pitchFamily="2" charset="2"/>
              <a:buChar char="§"/>
              <a:defRPr sz="24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714500" indent="-3429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575"/>
              </a:spcAft>
              <a:buClr>
                <a:srgbClr val="820000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171700" indent="-3429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820000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smtClean="0"/>
              <a:t>What is the output of the following program fragment?</a:t>
            </a:r>
            <a:endParaRPr lang="en-US" kern="0" dirty="0"/>
          </a:p>
        </p:txBody>
      </p:sp>
      <p:sp>
        <p:nvSpPr>
          <p:cNvPr id="2" name="Rectangle 1"/>
          <p:cNvSpPr/>
          <p:nvPr/>
        </p:nvSpPr>
        <p:spPr>
          <a:xfrm>
            <a:off x="2520950" y="2700799"/>
            <a:ext cx="6481763" cy="2858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3.75;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&lt;= 0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Less than 0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!%n"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&gt;= 1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Greater than 1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!%n"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== 3.75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Equal to 3.75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!%n"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Umm... something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?%n"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}</a:t>
            </a:r>
            <a:endParaRPr lang="en-US" sz="2000" dirty="0">
              <a:effectLst/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338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3516312" y="3779837"/>
            <a:ext cx="4191000" cy="48736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Greater than 1!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007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503238" y="15700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the output of the following program fragment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97649" y="2713037"/>
            <a:ext cx="6481763" cy="3319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3.75;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&lt;= 0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Less than 0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!%n"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&gt;= 1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Greater than 1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!%n"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== 3.75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Equal to 3.75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!%n"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Umm... something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?%n"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}</a:t>
            </a:r>
            <a:endParaRPr lang="en-US" sz="2000" dirty="0">
              <a:effectLst/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81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3363912" y="3246437"/>
            <a:ext cx="4191000" cy="48736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Greater than 1!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Equal to 3.75!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38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503238" y="16462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What are the values of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x2</a:t>
            </a:r>
            <a:r>
              <a:rPr lang="en-US" dirty="0" smtClean="0"/>
              <a:t> at the end of the program fragment below?  </a:t>
            </a: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b="1" dirty="0" smtClean="0"/>
              <a:t>Explain your answer.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68512" y="4008437"/>
            <a:ext cx="5948362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/>
              </a:rPr>
              <a:t>x1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= 14 / 4 * 3 / 2;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solidFill>
                  <a:srgbClr val="6A3E3E"/>
                </a:solidFill>
                <a:latin typeface="Consolas"/>
              </a:rPr>
              <a:t>x2</a:t>
            </a:r>
            <a:r>
              <a:rPr lang="fr-FR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fr-FR" dirty="0">
                <a:solidFill>
                  <a:prstClr val="black"/>
                </a:solidFill>
                <a:latin typeface="Consolas"/>
              </a:rPr>
              <a:t>= 14.0 / 4 * 3 / 2</a:t>
            </a:r>
            <a:r>
              <a:rPr lang="fr-FR" dirty="0" smtClean="0">
                <a:solidFill>
                  <a:prstClr val="black"/>
                </a:solidFill>
                <a:latin typeface="Consolas"/>
              </a:rPr>
              <a:t>;</a:t>
            </a:r>
            <a:endParaRPr lang="fr-FR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47372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239712" y="2307145"/>
            <a:ext cx="9753600" cy="44492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x1</a:t>
            </a:r>
            <a:r>
              <a:rPr lang="en-US" dirty="0" smtClean="0"/>
              <a:t> has value 4 due to integer division and order of operations:                                                 ((14/4) * 3) / 2 == (3 * 3) / 2 == 9/2 == 4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x2</a:t>
            </a:r>
            <a:r>
              <a:rPr lang="en-US" dirty="0" smtClean="0"/>
              <a:t> has value 5.25, there are no integer operations:                                                 </a:t>
            </a:r>
            <a:r>
              <a:rPr lang="en-US" sz="2800" dirty="0" smtClean="0"/>
              <a:t>((14.0 / 4) * 3) / 2 == (3.5 * 3) / 2 == 10.5 / 2 == 5.25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443565" y="1854075"/>
            <a:ext cx="5948362" cy="45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/>
              </a:rPr>
              <a:t>x1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= 14 / 4 * 3 / </a:t>
            </a:r>
            <a:r>
              <a:rPr lang="en-US">
                <a:solidFill>
                  <a:prstClr val="black"/>
                </a:solidFill>
                <a:latin typeface="Consolas"/>
              </a:rPr>
              <a:t>2</a:t>
            </a:r>
            <a:r>
              <a:rPr lang="en-US" smtClean="0">
                <a:solidFill>
                  <a:prstClr val="black"/>
                </a:solidFill>
                <a:latin typeface="Consolas"/>
              </a:rPr>
              <a:t>;</a:t>
            </a:r>
            <a:endParaRPr lang="en-US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3565" y="4531773"/>
            <a:ext cx="5948362" cy="45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solidFill>
                  <a:srgbClr val="6A3E3E"/>
                </a:solidFill>
                <a:latin typeface="Consolas"/>
              </a:rPr>
              <a:t>x2</a:t>
            </a:r>
            <a:r>
              <a:rPr lang="fr-FR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fr-FR" dirty="0">
                <a:solidFill>
                  <a:prstClr val="black"/>
                </a:solidFill>
                <a:latin typeface="Consolas"/>
              </a:rPr>
              <a:t>= 14.0 / 4 * 3 / 2</a:t>
            </a:r>
            <a:r>
              <a:rPr lang="fr-FR" dirty="0" smtClean="0">
                <a:solidFill>
                  <a:prstClr val="black"/>
                </a:solidFill>
                <a:latin typeface="Consolas"/>
              </a:rPr>
              <a:t>;</a:t>
            </a:r>
            <a:endParaRPr lang="fr-FR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101848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503238" y="15351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Find and list all errors in the Java program fragment below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85131" y="2795587"/>
            <a:ext cx="6705600" cy="322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Scanner </a:t>
            </a:r>
            <a:r>
              <a:rPr lang="en-US" sz="14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Scanner(System.</a:t>
            </a:r>
            <a:r>
              <a:rPr lang="en-US" sz="1400" b="1" i="1" dirty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14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Enter an integer between 1 and 5: "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4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4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.nextInt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4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4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&lt; 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1 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&amp;&amp; </a:t>
            </a:r>
            <a:r>
              <a:rPr lang="en-US" sz="14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&gt; 5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4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That is not between 1 and 5</a:t>
            </a:r>
            <a:r>
              <a:rPr lang="en-US" sz="14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!%n"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4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4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400" dirty="0" err="1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OK%n</a:t>
            </a:r>
            <a:r>
              <a:rPr lang="en-US" sz="14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en-US" sz="14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 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4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 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4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400" dirty="0" err="1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GREAT%n</a:t>
            </a:r>
            <a:r>
              <a:rPr lang="en-US" sz="14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}</a:t>
            </a:r>
            <a:endParaRPr lang="en-US" sz="1800" dirty="0">
              <a:effectLst/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9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393292" y="1705344"/>
            <a:ext cx="7543801" cy="3714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Enter an integer between 1 and 5: "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</a:t>
            </a:r>
            <a:r>
              <a:rPr lang="en-US" sz="16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.nextInt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&lt;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1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&amp;&amp; </a:t>
            </a:r>
            <a:r>
              <a:rPr lang="en-US" sz="16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&gt; 5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That is not between 1 and 5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!%n"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OK%n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 </a:t>
            </a: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 err="1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GREAT%n</a:t>
            </a:r>
            <a:r>
              <a:rPr lang="en-US" sz="16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}</a:t>
            </a:r>
            <a:endParaRPr lang="en-US" sz="2000" dirty="0">
              <a:effectLst/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717561" y="1646237"/>
            <a:ext cx="2784295" cy="843279"/>
          </a:xfrm>
          <a:prstGeom prst="wedgeRoundRectCallout">
            <a:avLst>
              <a:gd name="adj1" fmla="val -197285"/>
              <a:gd name="adj2" fmla="val 6143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System.in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should be </a:t>
            </a:r>
            <a:r>
              <a:rPr lang="en-US" dirty="0" err="1" smtClean="0"/>
              <a:t>System.out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396619" y="2906712"/>
            <a:ext cx="2429563" cy="533400"/>
          </a:xfrm>
          <a:prstGeom prst="wedgeRoundRectCallout">
            <a:avLst>
              <a:gd name="adj1" fmla="val -152209"/>
              <a:gd name="adj2" fmla="val 3076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&amp;&amp; should be ||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7337424" y="3857308"/>
            <a:ext cx="1589088" cy="533400"/>
          </a:xfrm>
          <a:prstGeom prst="wedgeRoundRectCallout">
            <a:avLst>
              <a:gd name="adj1" fmla="val -84270"/>
              <a:gd name="adj2" fmla="val -6212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Missing ;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284356" y="4560731"/>
            <a:ext cx="2470944" cy="533400"/>
          </a:xfrm>
          <a:prstGeom prst="wedgeRoundRectCallout">
            <a:avLst>
              <a:gd name="adj1" fmla="val -173937"/>
              <a:gd name="adj2" fmla="val -13306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= should be ==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030912" y="5456237"/>
            <a:ext cx="2239194" cy="838200"/>
          </a:xfrm>
          <a:prstGeom prst="wedgeRoundRectCallout">
            <a:avLst>
              <a:gd name="adj1" fmla="val -172609"/>
              <a:gd name="adj2" fmla="val -14811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No condition after an else!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64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503238" y="16462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complete Java program that reads in three numbers from the user and prints out the maximum (largest) of the three.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42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597149" y="1646237"/>
            <a:ext cx="5038725" cy="50818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java.util.Scanner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Max {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1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static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main(String[] </a:t>
            </a:r>
            <a:r>
              <a:rPr lang="en-US" sz="1100" dirty="0" err="1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Scanner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1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Scanner(System.</a:t>
            </a:r>
            <a:r>
              <a:rPr lang="en-US" sz="1100" b="1" i="1" dirty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num1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num2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num3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b="1" dirty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Enter three numbers: "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num1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1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</a:t>
            </a:r>
            <a:r>
              <a:rPr lang="en-US" sz="11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.nextDouble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num2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1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</a:t>
            </a:r>
            <a:r>
              <a:rPr lang="en-US" sz="11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.nextDouble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num3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100" dirty="0" err="1" smtClean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input</a:t>
            </a:r>
            <a:r>
              <a:rPr lang="en-US" sz="11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.nextDouble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num1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&gt;=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num2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&amp;&amp;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num1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&gt;=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num3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num1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if 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num2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&gt;=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num3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 {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num2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100" b="1" dirty="0" smtClean="0">
                <a:solidFill>
                  <a:srgbClr val="7F0055"/>
                </a:solidFill>
                <a:latin typeface="Consolas" charset="0"/>
                <a:ea typeface="Consolas" charset="0"/>
                <a:cs typeface="Consolas" charset="0"/>
              </a:rPr>
              <a:t>else 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	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num3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}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1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sz="1100" b="1" i="1" dirty="0" err="1" smtClean="0">
                <a:solidFill>
                  <a:srgbClr val="0000C0"/>
                </a:solidFill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sz="11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.printf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1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sz="1100" dirty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The max was </a:t>
            </a:r>
            <a:r>
              <a:rPr lang="en-US" sz="11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%.2f.%n"</a:t>
            </a:r>
            <a:r>
              <a:rPr lang="en-US" sz="11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100" dirty="0">
                <a:solidFill>
                  <a:srgbClr val="6A3E3E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}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effectLst/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75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03238" y="14938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exam will be 5-6 problems, with some problems having multiple sub-questions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calculators, books, laptops, phones, or anything </a:t>
            </a:r>
            <a:r>
              <a:rPr lang="en-US" dirty="0" smtClean="0"/>
              <a:t>outside your brain that hold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0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03238" y="16462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Review the previous slides and assignments</a:t>
            </a:r>
          </a:p>
          <a:p>
            <a:r>
              <a:rPr lang="en-US" sz="2800" dirty="0" smtClean="0"/>
              <a:t>Work through all the examples and exercises</a:t>
            </a:r>
          </a:p>
          <a:p>
            <a:r>
              <a:rPr lang="en-US" sz="2800" dirty="0" smtClean="0"/>
              <a:t>Check the book if you have it for additional exercises (with answers)</a:t>
            </a:r>
          </a:p>
          <a:p>
            <a:r>
              <a:rPr lang="en-US" sz="2800" dirty="0" smtClean="0"/>
              <a:t>Come </a:t>
            </a:r>
            <a:r>
              <a:rPr lang="en-US" sz="2800" dirty="0" smtClean="0"/>
              <a:t>see me with any questions or if you need some help understanding anything we've covered so far this semester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5275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03238" y="16462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Kinds of questions to expect:</a:t>
            </a:r>
          </a:p>
          <a:p>
            <a:pPr lvl="1"/>
            <a:r>
              <a:rPr lang="en-US" dirty="0" smtClean="0"/>
              <a:t>Explain a program or part of a program</a:t>
            </a:r>
          </a:p>
          <a:p>
            <a:pPr lvl="1"/>
            <a:r>
              <a:rPr lang="en-US" dirty="0" smtClean="0"/>
              <a:t>Translate between "normal" math expressions and their Java equivalents</a:t>
            </a:r>
          </a:p>
          <a:p>
            <a:pPr lvl="1"/>
            <a:r>
              <a:rPr lang="en-US" dirty="0" smtClean="0"/>
              <a:t>Write your own code</a:t>
            </a:r>
          </a:p>
          <a:p>
            <a:pPr lvl="1"/>
            <a:r>
              <a:rPr lang="en-US" dirty="0" smtClean="0"/>
              <a:t>Fix incorrect code / find bugs in code</a:t>
            </a:r>
          </a:p>
          <a:p>
            <a:pPr lvl="1"/>
            <a:r>
              <a:rPr lang="en-US" dirty="0" smtClean="0"/>
              <a:t>Fill in the blank (in a program)</a:t>
            </a:r>
          </a:p>
          <a:p>
            <a:pPr lvl="1"/>
            <a:r>
              <a:rPr lang="en-US" dirty="0" smtClean="0"/>
              <a:t>Short answer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96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03238" y="15700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Essentially, everything we've covered so far in the semester, including:</a:t>
            </a:r>
          </a:p>
          <a:p>
            <a:pPr lvl="1"/>
            <a:r>
              <a:rPr lang="en-US" dirty="0" smtClean="0"/>
              <a:t>Basic computer layout and components</a:t>
            </a:r>
          </a:p>
          <a:p>
            <a:pPr lvl="1"/>
            <a:r>
              <a:rPr lang="en-US" dirty="0" smtClean="0"/>
              <a:t>Compilers and the JVM</a:t>
            </a:r>
          </a:p>
          <a:p>
            <a:pPr lvl="1"/>
            <a:r>
              <a:rPr lang="en-US" dirty="0" smtClean="0"/>
              <a:t>Variables / data types</a:t>
            </a:r>
          </a:p>
          <a:p>
            <a:pPr lvl="1"/>
            <a:r>
              <a:rPr lang="en-US" dirty="0" smtClean="0"/>
              <a:t>Input and output</a:t>
            </a:r>
          </a:p>
          <a:p>
            <a:pPr lvl="1"/>
            <a:r>
              <a:rPr lang="en-US" dirty="0" smtClean="0"/>
              <a:t>Mathematical expressions in Java (order of operations, integer division, </a:t>
            </a:r>
            <a:r>
              <a:rPr lang="en-US" dirty="0" smtClean="0"/>
              <a:t>etc.)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dirty="0" smtClean="0"/>
              <a:t>-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dirty="0" smtClean="0"/>
              <a:t> statements</a:t>
            </a:r>
          </a:p>
        </p:txBody>
      </p:sp>
    </p:spTree>
    <p:extLst>
      <p:ext uri="{BB962C8B-B14F-4D97-AF65-F5344CB8AC3E}">
        <p14:creationId xmlns:p14="http://schemas.microsoft.com/office/powerpoint/2010/main" val="4118715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Exercises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503238" y="16462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following slides contain exercises that will help you prepare for the exam</a:t>
            </a:r>
          </a:p>
          <a:p>
            <a:r>
              <a:rPr lang="en-US" dirty="0" smtClean="0"/>
              <a:t>The exercises give you an idea of the style of questions to expect as well as the complexity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3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Convert the following mathematical expressions into their Java equivalents</a:t>
            </a:r>
          </a:p>
          <a:p>
            <a:pPr lvl="1"/>
            <a:r>
              <a:rPr lang="en-US" dirty="0" smtClean="0"/>
              <a:t>3xyz</a:t>
            </a:r>
          </a:p>
          <a:p>
            <a:pPr lvl="1"/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y+z-2≤3x≤5yz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692472"/>
              </p:ext>
            </p:extLst>
          </p:nvPr>
        </p:nvGraphicFramePr>
        <p:xfrm>
          <a:off x="1504950" y="3438525"/>
          <a:ext cx="13017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673100" imgH="431800" progId="Equation.3">
                  <p:embed/>
                </p:oleObj>
              </mc:Choice>
              <mc:Fallback>
                <p:oleObj name="Equation" r:id="rId3" imgW="6731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4950" y="3438525"/>
                        <a:ext cx="1301750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1500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3xyz</a:t>
            </a:r>
          </a:p>
          <a:p>
            <a:pPr lvl="1"/>
            <a:r>
              <a:rPr lang="en-US" dirty="0" smtClean="0"/>
              <a:t>3*x*y*z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(11*z)/(2*(x-3*y*y))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y+z-2≤3x≤5yz</a:t>
            </a:r>
          </a:p>
          <a:p>
            <a:pPr lvl="1"/>
            <a:r>
              <a:rPr lang="en-US" dirty="0" smtClean="0"/>
              <a:t>(y+z-2)&lt;=(3*x) &amp;&amp; (3*x)&lt;=(5*y*z)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053239"/>
              </p:ext>
            </p:extLst>
          </p:nvPr>
        </p:nvGraphicFramePr>
        <p:xfrm>
          <a:off x="1077912" y="3551237"/>
          <a:ext cx="13017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673100" imgH="431800" progId="Equation.3">
                  <p:embed/>
                </p:oleObj>
              </mc:Choice>
              <mc:Fallback>
                <p:oleObj name="Equation" r:id="rId3" imgW="6731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7912" y="3551237"/>
                        <a:ext cx="1301750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2845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What is the output of the following program fragment?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82712" y="3884158"/>
            <a:ext cx="7924800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some_value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99/100 + 4 + 5/2;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"%d"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rgbClr val="2A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some_value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4811712" y="3779837"/>
            <a:ext cx="803274" cy="48736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6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755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1363</TotalTime>
  <Words>642</Words>
  <Application>Microsoft Macintosh PowerPoint</Application>
  <PresentationFormat>Custom</PresentationFormat>
  <Paragraphs>153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comp128</vt:lpstr>
      <vt:lpstr>comp128 title</vt:lpstr>
      <vt:lpstr>Microsoft Equation</vt:lpstr>
      <vt:lpstr>WIT COMP1000</vt:lpstr>
      <vt:lpstr>Format</vt:lpstr>
      <vt:lpstr>Format</vt:lpstr>
      <vt:lpstr>Content</vt:lpstr>
      <vt:lpstr>Review Exercises</vt:lpstr>
      <vt:lpstr>Exercise</vt:lpstr>
      <vt:lpstr>Answer</vt:lpstr>
      <vt:lpstr>Exercise</vt:lpstr>
      <vt:lpstr>Answer</vt:lpstr>
      <vt:lpstr>Exercise</vt:lpstr>
      <vt:lpstr>Answer</vt:lpstr>
      <vt:lpstr>Exercise</vt:lpstr>
      <vt:lpstr>Answer</vt:lpstr>
      <vt:lpstr>Exercise</vt:lpstr>
      <vt:lpstr>Answer</vt:lpstr>
      <vt:lpstr>Exercise</vt:lpstr>
      <vt:lpstr>Answer</vt:lpstr>
      <vt:lpstr>Exercise</vt:lpstr>
      <vt:lpstr>Answer</vt:lpstr>
      <vt:lpstr>Wrap Up</vt:lpstr>
    </vt:vector>
  </TitlesOfParts>
  <Company>Wentworth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Charles</dc:creator>
  <cp:lastModifiedBy>user</cp:lastModifiedBy>
  <cp:revision>35</cp:revision>
  <cp:lastPrinted>1601-01-01T00:00:00Z</cp:lastPrinted>
  <dcterms:created xsi:type="dcterms:W3CDTF">2015-09-01T22:55:12Z</dcterms:created>
  <dcterms:modified xsi:type="dcterms:W3CDTF">2017-10-04T16:25:41Z</dcterms:modified>
</cp:coreProperties>
</file>