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23"/>
  </p:notesMasterIdLst>
  <p:sldIdLst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9" r:id="rId19"/>
    <p:sldId id="276" r:id="rId20"/>
    <p:sldId id="277" r:id="rId21"/>
    <p:sldId id="278" r:id="rId22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1367" autoAdjust="0"/>
  </p:normalViewPr>
  <p:slideViewPr>
    <p:cSldViewPr>
      <p:cViewPr varScale="1">
        <p:scale>
          <a:sx n="99" d="100"/>
          <a:sy n="99" d="100"/>
        </p:scale>
        <p:origin x="-82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while</a:t>
            </a:r>
            <a:r>
              <a:rPr lang="en-US" dirty="0" smtClean="0"/>
              <a:t> 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program that prints out all the numbers from 0 to N, where N is provided by the user.  That is, ask the user for a number then print out all the numbers from 0 to </a:t>
            </a:r>
            <a:r>
              <a:rPr lang="en-US" smtClean="0"/>
              <a:t>that number, each on their own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946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3112" y="2103437"/>
            <a:ext cx="8839200" cy="404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Scanner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N: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+ 1;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80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535112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/>
              <a:t>Always be careful to ensure that your loop conditions will be false eventually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Loops that have conditions that are always true are </a:t>
            </a:r>
            <a:r>
              <a:rPr lang="en-US" sz="2800" i="1" dirty="0" smtClean="0"/>
              <a:t>infinite</a:t>
            </a:r>
            <a:r>
              <a:rPr lang="en-US" sz="2800" dirty="0" smtClean="0"/>
              <a:t> loops, and are usually a mistake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You can halt a program stuck in an infinite loop by pressing the terminate button (red square) in the console window</a:t>
            </a:r>
          </a:p>
        </p:txBody>
      </p:sp>
      <p:sp>
        <p:nvSpPr>
          <p:cNvPr id="6" name="Rectangle 5"/>
          <p:cNvSpPr/>
          <p:nvPr/>
        </p:nvSpPr>
        <p:spPr>
          <a:xfrm>
            <a:off x="846931" y="5227637"/>
            <a:ext cx="8382000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iteration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iteration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100)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This will repeat forever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...%n"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80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512" y="350837"/>
            <a:ext cx="8001000" cy="1260475"/>
          </a:xfrm>
        </p:spPr>
        <p:txBody>
          <a:bodyPr/>
          <a:lstStyle/>
          <a:p>
            <a:r>
              <a:rPr lang="en-US" sz="3600" dirty="0" smtClean="0"/>
              <a:t>Increment/Decrement Operators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3512" y="1611312"/>
            <a:ext cx="9677400" cy="54451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Java includes shorthand increment and decrement operators that are often useful with loops (and plenty of other times)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++</a:t>
            </a:r>
            <a:r>
              <a:rPr lang="en-US" dirty="0" smtClean="0"/>
              <a:t> is the increment operator, used to increase a variable's value by one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Example: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++; </a:t>
            </a:r>
            <a:r>
              <a:rPr lang="en-US" sz="2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 same as count = count + 1;</a:t>
            </a:r>
            <a:endParaRPr lang="en-US" sz="2400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--</a:t>
            </a:r>
            <a:r>
              <a:rPr lang="en-US" dirty="0" smtClean="0">
                <a:cs typeface="Arial" pitchFamily="34" charset="0"/>
              </a:rPr>
              <a:t> is the decrement operator, used to decrease a variable's value by one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cs typeface="Arial" pitchFamily="34" charset="0"/>
              </a:rPr>
              <a:t>Example: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--;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 same as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- 1;</a:t>
            </a:r>
            <a:endParaRPr lang="en-US" sz="2400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261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dirty="0"/>
              <a:t>-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93837"/>
            <a:ext cx="9069387" cy="2590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loop body might be executed zero times if the condition is never true</a:t>
            </a:r>
          </a:p>
          <a:p>
            <a:r>
              <a:rPr lang="en-US" dirty="0" smtClean="0"/>
              <a:t>If you need to always execute the body at least once, use 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 smtClean="0"/>
              <a:t> loop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5912" y="4999037"/>
            <a:ext cx="9256713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1 to print this message again: 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== 1);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223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512" y="350837"/>
            <a:ext cx="8305800" cy="1260475"/>
          </a:xfrm>
        </p:spPr>
        <p:txBody>
          <a:bodyPr/>
          <a:lstStyle/>
          <a:p>
            <a:r>
              <a:rPr lang="en-US" sz="3600" dirty="0" smtClean="0"/>
              <a:t>Generic Form of the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3600" dirty="0" smtClean="0"/>
              <a:t> loop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4613274"/>
            <a:ext cx="9069387" cy="23669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Note that you need a semicolon after the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(EXPRESSION)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 smtClean="0"/>
              <a:t> loops, but NOT in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68257" y="1839533"/>
            <a:ext cx="5902578" cy="2203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	STATEMENT1;</a:t>
            </a:r>
          </a:p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STATEMENT2;</a:t>
            </a:r>
          </a:p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(BOOLEAN EXPRESSION);</a:t>
            </a:r>
          </a:p>
        </p:txBody>
      </p:sp>
    </p:spTree>
    <p:extLst>
      <p:ext uri="{BB962C8B-B14F-4D97-AF65-F5344CB8AC3E}">
        <p14:creationId xmlns:p14="http://schemas.microsoft.com/office/powerpoint/2010/main" val="3244166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Sanitizing Inputs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2112" y="2713037"/>
            <a:ext cx="9448800" cy="246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 positive number: 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&lt;= 0);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"The square root is %.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3f.%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sz="18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sqrt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));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66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1712" y="3042008"/>
            <a:ext cx="8229600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y to print this message again: 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.equals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"y"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));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695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program that uses 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 smtClean="0"/>
              <a:t> loop to read integer values from the user until a value between 1 and 100 (inclusive) is entered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03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82612" y="3017837"/>
            <a:ext cx="9410700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 number between 1 and 100 (inclusive): 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 1 ||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&gt; 100);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56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938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Often, you need to repeat the same computation, action, or sequence of steps many times</a:t>
            </a:r>
          </a:p>
          <a:p>
            <a:r>
              <a:rPr lang="en-US" dirty="0" smtClean="0"/>
              <a:t>Example:  Writing “I will not expose the ignorance of the faculty.” 100 times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2" y="4814310"/>
            <a:ext cx="28575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93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46237"/>
            <a:ext cx="9069387" cy="54102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loops to repeat a series of statements so long as some condition is true</a:t>
            </a:r>
          </a:p>
          <a:p>
            <a:r>
              <a:rPr lang="en-US" dirty="0" smtClean="0"/>
              <a:t>Use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 smtClean="0"/>
              <a:t> loops if you need to guarantee that the loop body executes at least once</a:t>
            </a:r>
          </a:p>
          <a:p>
            <a:r>
              <a:rPr lang="en-US" dirty="0" smtClean="0"/>
              <a:t>Be wary of infinite loops</a:t>
            </a:r>
          </a:p>
          <a:p>
            <a:r>
              <a:rPr lang="en-US" dirty="0" smtClean="0"/>
              <a:t>Use increment/decrement operators as shortcuts to add or subtract one from a variable</a:t>
            </a:r>
          </a:p>
        </p:txBody>
      </p:sp>
    </p:spTree>
    <p:extLst>
      <p:ext uri="{BB962C8B-B14F-4D97-AF65-F5344CB8AC3E}">
        <p14:creationId xmlns:p14="http://schemas.microsoft.com/office/powerpoint/2010/main" val="1703564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938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 course, you </a:t>
            </a:r>
            <a:r>
              <a:rPr lang="en-US" i="1" dirty="0" smtClean="0"/>
              <a:t>could</a:t>
            </a:r>
            <a:r>
              <a:rPr lang="en-US" dirty="0" smtClean="0"/>
              <a:t> use 100 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  <a:r>
              <a:rPr lang="en-US" dirty="0" smtClean="0"/>
              <a:t> statements to accomplish this, but that's a lot of copy and pasting work</a:t>
            </a:r>
          </a:p>
          <a:p>
            <a:r>
              <a:rPr lang="en-US" dirty="0" smtClean="0"/>
              <a:t>Instead, programming languages have control flow mechanisms called </a:t>
            </a:r>
            <a:r>
              <a:rPr lang="en-US" i="1" dirty="0" smtClean="0"/>
              <a:t>loops</a:t>
            </a:r>
            <a:r>
              <a:rPr lang="en-US" dirty="0"/>
              <a:t> </a:t>
            </a:r>
            <a:r>
              <a:rPr lang="en-US" dirty="0" smtClean="0"/>
              <a:t>that allow you to loop over (repeat) the same section of code as many times as you need</a:t>
            </a:r>
          </a:p>
          <a:p>
            <a:r>
              <a:rPr lang="en-US" dirty="0" smtClean="0"/>
              <a:t>Two of the most common types of loops are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while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loops and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for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loops</a:t>
            </a:r>
          </a:p>
        </p:txBody>
      </p:sp>
    </p:spTree>
    <p:extLst>
      <p:ext uri="{BB962C8B-B14F-4D97-AF65-F5344CB8AC3E}">
        <p14:creationId xmlns:p14="http://schemas.microsoft.com/office/powerpoint/2010/main" val="1921777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while</a:t>
            </a:r>
            <a:r>
              <a:rPr lang="en-US" dirty="0" smtClean="0"/>
              <a:t> Loops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1249362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while</a:t>
            </a:r>
            <a:r>
              <a:rPr lang="en-US" dirty="0" smtClean="0"/>
              <a:t> loops are used to repeat a set of Java statements </a:t>
            </a:r>
            <a:r>
              <a:rPr lang="en-US" i="1" dirty="0" smtClean="0"/>
              <a:t>while</a:t>
            </a:r>
            <a:r>
              <a:rPr lang="en-US" dirty="0" smtClean="0"/>
              <a:t> some condition is </a:t>
            </a:r>
            <a:r>
              <a:rPr lang="en-US" i="1" dirty="0" smtClean="0"/>
              <a:t>true</a:t>
            </a:r>
          </a:p>
          <a:p>
            <a:r>
              <a:rPr lang="en-US" dirty="0" smtClean="0"/>
              <a:t>Example:</a:t>
            </a:r>
          </a:p>
        </p:txBody>
      </p:sp>
      <p:sp>
        <p:nvSpPr>
          <p:cNvPr id="5" name="Rectangle 4"/>
          <p:cNvSpPr/>
          <p:nvPr/>
        </p:nvSpPr>
        <p:spPr>
          <a:xfrm>
            <a:off x="392112" y="4237037"/>
            <a:ext cx="9601200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iteration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iteration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100)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 will not expose the ignorance of 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faculty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iteration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iteration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+ 1;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1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Form of the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while</a:t>
            </a:r>
            <a:r>
              <a:rPr lang="en-US" dirty="0" smtClean="0"/>
              <a:t> </a:t>
            </a:r>
            <a:r>
              <a:rPr lang="en-US" dirty="0"/>
              <a:t>L</a:t>
            </a:r>
            <a:r>
              <a:rPr lang="en-US" dirty="0" smtClean="0"/>
              <a:t>oop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25712" y="1687133"/>
            <a:ext cx="5705408" cy="2203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hile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(BOOLEAN EXPRESSION) {</a:t>
            </a:r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	STATEMENT1;</a:t>
            </a:r>
          </a:p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STATEMENT2;</a:t>
            </a:r>
          </a:p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239712" y="4359275"/>
            <a:ext cx="9677400" cy="2468562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The loop body executes over and over as long as the expression is true</a:t>
            </a:r>
          </a:p>
          <a:p>
            <a:pPr lvl="1"/>
            <a:r>
              <a:rPr lang="en-US" sz="2400" dirty="0" smtClean="0"/>
              <a:t>Expressions are the same as for 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if</a:t>
            </a:r>
            <a:r>
              <a:rPr lang="en-US" sz="2400" dirty="0" smtClean="0"/>
              <a:t>/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else if</a:t>
            </a:r>
            <a:r>
              <a:rPr lang="en-US" sz="24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/>
              <a:t>statements</a:t>
            </a:r>
          </a:p>
          <a:p>
            <a:r>
              <a:rPr lang="en-US" sz="2800" dirty="0" smtClean="0"/>
              <a:t>Each repetition is called an </a:t>
            </a:r>
            <a:r>
              <a:rPr lang="en-US" sz="2800" i="1" dirty="0" smtClean="0"/>
              <a:t>iteration</a:t>
            </a:r>
            <a:r>
              <a:rPr lang="en-US" sz="2800" dirty="0" smtClean="0"/>
              <a:t> of the loop 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44512" y="2551611"/>
            <a:ext cx="1752600" cy="474852"/>
          </a:xfrm>
          <a:prstGeom prst="wedgeRoundRectCallout">
            <a:avLst>
              <a:gd name="adj1" fmla="val 86519"/>
              <a:gd name="adj2" fmla="val -248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Loop body</a:t>
            </a:r>
          </a:p>
        </p:txBody>
      </p:sp>
    </p:spTree>
    <p:extLst>
      <p:ext uri="{BB962C8B-B14F-4D97-AF65-F5344CB8AC3E}">
        <p14:creationId xmlns:p14="http://schemas.microsoft.com/office/powerpoint/2010/main" val="3655173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Behavior of 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163512" y="1751012"/>
            <a:ext cx="6096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0362" y="6403627"/>
            <a:ext cx="32606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value of </a:t>
            </a:r>
            <a:r>
              <a:rPr lang="en-US" sz="2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+mn-lt"/>
              </a:rPr>
              <a:t>: </a:t>
            </a:r>
            <a:endParaRPr lang="en-US" sz="28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8131" y="6389131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?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39726" y="6389409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7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6723381" y="6522759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7417870" y="6389409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3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7101525" y="6522759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7817920" y="6389409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1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7501575" y="6522759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8239876" y="6389409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0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7923531" y="6522759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Rectangle 2"/>
          <p:cNvSpPr/>
          <p:nvPr/>
        </p:nvSpPr>
        <p:spPr>
          <a:xfrm>
            <a:off x="879672" y="1660149"/>
            <a:ext cx="7360203" cy="3978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</a:t>
            </a:r>
            <a:r>
              <a:rPr lang="en-US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&gt; 0)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 2;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Done</a:t>
            </a:r>
            <a:r>
              <a:rPr lang="en-US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.%n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251924" y="2560637"/>
            <a:ext cx="2739387" cy="3048000"/>
          </a:xfrm>
          <a:prstGeom prst="round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83324" y="2560637"/>
            <a:ext cx="2276585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Console Output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7381043" y="3014929"/>
            <a:ext cx="24578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7254604" y="3058292"/>
            <a:ext cx="1454244" cy="395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anose="020B0609020204030204" pitchFamily="49" charset="0"/>
                <a:ea typeface="Tahoma" panose="020B0604030504040204" pitchFamily="34" charset="0"/>
                <a:cs typeface="Consolas" panose="020B0609020204030204" pitchFamily="49" charset="0"/>
              </a:rPr>
              <a:t>Enter </a:t>
            </a:r>
            <a:r>
              <a:rPr lang="en-US" sz="2000" dirty="0" err="1">
                <a:latin typeface="Consolas" panose="020B0609020204030204" pitchFamily="49" charset="0"/>
                <a:ea typeface="Tahoma" panose="020B0604030504040204" pitchFamily="34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ea typeface="Tahoma" panose="020B0604030504040204" pitchFamily="34" charset="0"/>
                <a:cs typeface="Consolas" panose="020B0609020204030204" pitchFamily="49" charset="0"/>
              </a:rPr>
              <a:t>: </a:t>
            </a:r>
            <a:endParaRPr lang="en-US" sz="2000" dirty="0">
              <a:latin typeface="Consolas" panose="020B0609020204030204" pitchFamily="49" charset="0"/>
              <a:ea typeface="Tahoma" panose="020B0604030504040204" pitchFamily="34" charset="0"/>
              <a:cs typeface="Consolas" panose="020B06090202040302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48382" y="3081083"/>
            <a:ext cx="32573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50312" y="3632470"/>
            <a:ext cx="32573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50112" y="3345381"/>
            <a:ext cx="32573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50112" y="3955969"/>
            <a:ext cx="32573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58952" y="4261827"/>
            <a:ext cx="889987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Done.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29962" y="5716988"/>
            <a:ext cx="184731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87312" y="6218237"/>
            <a:ext cx="990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39861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-4.9643E-6 L 3.30709E-6 0.050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0504 L 3.30709E-6 0.107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1071 L 3.30709E-6 0.207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079 L 3.30709E-6 0.258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583 L 3.30709E-6 0.308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3087 L 3.30709E-6 0.35175 L 3.30709E-6 0.20748 " pathEditMode="relative" rAng="0" ptsTypes="AAA">
                                      <p:cBhvr>
                                        <p:cTn id="5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079 L 3.30709E-6 0.258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583 L 3.30709E-6 0.308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3087 L 3.30709E-6 0.34335 L 3.30709E-6 0.20727 " pathEditMode="relative" rAng="0" ptsTypes="AAA">
                                      <p:cBhvr>
                                        <p:cTn id="7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079 L 3.30709E-6 0.258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583 L 3.30709E-6 0.3087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3087 L 3.30709E-6 0.34944 L 3.30709E-6 0.20727 " pathEditMode="relative" rAng="0" ptsTypes="AAA">
                                      <p:cBhvr>
                                        <p:cTn id="10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079 L 3.30709E-6 0.46998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5" grpId="5" animBg="1"/>
      <p:bldP spid="5" grpId="6" animBg="1"/>
      <p:bldP spid="5" grpId="7" animBg="1"/>
      <p:bldP spid="5" grpId="8" animBg="1"/>
      <p:bldP spid="5" grpId="9" animBg="1"/>
      <p:bldP spid="5" grpId="10" animBg="1"/>
      <p:bldP spid="5" grpId="11" animBg="1"/>
      <p:bldP spid="5" grpId="12" animBg="1"/>
      <p:bldP spid="5" grpId="13" animBg="1"/>
      <p:bldP spid="9" grpId="0"/>
      <p:bldP spid="11" grpId="0"/>
      <p:bldP spid="14" grpId="0"/>
      <p:bldP spid="16" grpId="0"/>
      <p:bldP spid="18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65089" y="1654953"/>
            <a:ext cx="6312219" cy="364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1;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0;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&lt;= 4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{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	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	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+ 1;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}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163512" y="1751012"/>
            <a:ext cx="6096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7312" y="5761037"/>
            <a:ext cx="990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1370331" y="5913437"/>
            <a:ext cx="3260251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value of </a:t>
            </a:r>
            <a:r>
              <a:rPr lang="en-US" sz="2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+mn-lt"/>
              </a:rPr>
              <a:t>: </a:t>
            </a:r>
            <a:endParaRPr lang="en-US" sz="28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4531" y="5913437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1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06126" y="5913715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2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V="1">
            <a:off x="4589781" y="6047065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5284270" y="5913715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3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flipV="1">
            <a:off x="4967925" y="6047065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684320" y="5913715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4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5367975" y="6047065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6106276" y="5913715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5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5789931" y="6047065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ounded Rectangle 16"/>
          <p:cNvSpPr/>
          <p:nvPr/>
        </p:nvSpPr>
        <p:spPr bwMode="auto">
          <a:xfrm>
            <a:off x="7101525" y="2560637"/>
            <a:ext cx="2739387" cy="3048000"/>
          </a:xfrm>
          <a:prstGeom prst="round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32925" y="2560637"/>
            <a:ext cx="2276585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Console Output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230644" y="3014929"/>
            <a:ext cx="24578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7101525" y="3085441"/>
            <a:ext cx="466794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82712" y="6465331"/>
            <a:ext cx="3654590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value of </a:t>
            </a:r>
            <a:r>
              <a:rPr lang="en-US" sz="2800" dirty="0" smtClean="0">
                <a:solidFill>
                  <a:srgbClr val="6A3E3E"/>
                </a:solidFill>
                <a:latin typeface="Consolas" panose="020B0609020204030204" pitchFamily="49" charset="0"/>
                <a:ea typeface="Tahoma" pitchFamily="34" charset="0"/>
                <a:cs typeface="Times New Roman" panose="02020603050405020304" pitchFamily="18" charset="0"/>
              </a:rPr>
              <a:t>sum</a:t>
            </a:r>
            <a:r>
              <a:rPr lang="en-US" sz="2800" dirty="0" smtClean="0">
                <a:latin typeface="+mn-lt"/>
              </a:rPr>
              <a:t>: </a:t>
            </a:r>
            <a:endParaRPr lang="en-US" sz="2800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51731" y="6465331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0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63326" y="6465609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1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5046981" y="6598959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5741470" y="6465609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3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 flipV="1">
            <a:off x="5425125" y="6598959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6141520" y="6465609"/>
            <a:ext cx="381836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6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 flipV="1">
            <a:off x="5825175" y="6598959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6563476" y="6465609"/>
            <a:ext cx="579005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10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6247131" y="6598959"/>
            <a:ext cx="150019" cy="2763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11118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-4.9643E-6 L 3.30709E-6 0.056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0567 L 3.30709E-6 0.157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1575 L 3.30709E-6 0.2085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0853 L 3.30709E-6 0.258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5829 L 3.30709E-6 0.31583 L 3.30709E-6 0.15833 " pathEditMode="relative" rAng="0" ptsTypes="A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1575 L 3.30709E-6 0.2085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0853 L 3.30709E-6 0.258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48031E-6 0.2583 L -7.48031E-6 0.31626 L -7.48031E-6 0.1575 " pathEditMode="relative" ptsTypes="A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1575 L 3.30709E-6 0.2085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0853 L 3.30709E-6 0.258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4094E-6 0.2583 L -2.44094E-6 0.31752 L -2.44094E-6 0.15834 " pathEditMode="relative" ptsTypes="AAA">
                                      <p:cBhvr>
                                        <p:cTn id="9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1575 L 3.30709E-6 0.2085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path" presetSubtype="0" accel="50000" decel="50000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20853 L 3.30709E-6 0.2583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accel="50000" decel="50000" fill="hold" grpId="1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1969E-6 0.2583 L -2.51969E-6 0.31626 L -2.51969E-6 0.15876 " pathEditMode="relative" ptsTypes="AAA">
                                      <p:cBhvr>
                                        <p:cTn id="1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path" presetSubtype="0" accel="50000" decel="50000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0709E-6 0.1575 L 3.30709E-6 0.41706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9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5" grpId="5" animBg="1"/>
      <p:bldP spid="5" grpId="6" animBg="1"/>
      <p:bldP spid="5" grpId="7" animBg="1"/>
      <p:bldP spid="5" grpId="8" animBg="1"/>
      <p:bldP spid="5" grpId="9" animBg="1"/>
      <p:bldP spid="5" grpId="10" animBg="1"/>
      <p:bldP spid="5" grpId="11" animBg="1"/>
      <p:bldP spid="5" grpId="12" animBg="1"/>
      <p:bldP spid="5" grpId="13" animBg="1"/>
      <p:bldP spid="5" grpId="14" animBg="1"/>
      <p:bldP spid="5" grpId="15" animBg="1"/>
      <p:bldP spid="8" grpId="0"/>
      <p:bldP spid="9" grpId="0"/>
      <p:bldP spid="11" grpId="0"/>
      <p:bldP spid="13" grpId="0"/>
      <p:bldP spid="15" grpId="0"/>
      <p:bldP spid="23" grpId="0"/>
      <p:bldP spid="27" grpId="0"/>
      <p:bldP spid="28" grpId="0"/>
      <p:bldP spid="30" grpId="0"/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+ 1</a:t>
            </a:r>
            <a:r>
              <a:rPr lang="en-US" dirty="0" smtClean="0">
                <a:solidFill>
                  <a:schemeClr val="tx1"/>
                </a:solidFill>
              </a:rPr>
              <a:t>??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Yes, that is valid Java!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Always remember that “=“ is NOT a statement of fact, it is a one time assignment of a value to a variable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For example, if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/>
              <a:t> currently has a value of 3, then it will plug </a:t>
            </a:r>
            <a:r>
              <a:rPr lang="en-US" smtClean="0"/>
              <a:t>that in </a:t>
            </a:r>
            <a:r>
              <a:rPr lang="en-US" dirty="0" smtClean="0"/>
              <a:t>to the right hand side of the equal sign, add one to get 4, then assign 4 back to the variable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/>
              <a:t>The same is true for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39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503238" y="1646237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When the program reaches a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800" dirty="0" smtClean="0"/>
              <a:t>loop for the first time, it checks the condition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If it is true it begins running the statements inside the loop (in the loop body, between the curly braces)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If the condition is false, it skips past the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400" dirty="0" smtClean="0"/>
              <a:t>loop entirely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When it executes the last statement inside a loop and reaches the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800" dirty="0" smtClean="0"/>
              <a:t>, it goes </a:t>
            </a:r>
            <a:r>
              <a:rPr lang="en-US" sz="2800" i="1" dirty="0" smtClean="0"/>
              <a:t>back</a:t>
            </a:r>
            <a:r>
              <a:rPr lang="en-US" sz="2800" dirty="0" smtClean="0"/>
              <a:t> to the original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800" dirty="0" smtClean="0"/>
              <a:t>line and checks the condition again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The condition is only checked when the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400" dirty="0" smtClean="0"/>
              <a:t>line itself is executing, not after each statement inside the loop body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080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012459FF-DE4A-4FE4-9155-2FFE1E53AE01}" vid="{AE1A2C68-3AE8-4636-B266-E43DAA38822E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012459FF-DE4A-4FE4-9155-2FFE1E53AE01}" vid="{49AC0599-F6D6-4661-A444-01CF26CBDAF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284</TotalTime>
  <Words>888</Words>
  <Application>Microsoft Macintosh PowerPoint</Application>
  <PresentationFormat>Custom</PresentationFormat>
  <Paragraphs>160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comp128</vt:lpstr>
      <vt:lpstr>comp128 title</vt:lpstr>
      <vt:lpstr>WIT COMP1000</vt:lpstr>
      <vt:lpstr>Loops</vt:lpstr>
      <vt:lpstr>Loops</vt:lpstr>
      <vt:lpstr>while Loops </vt:lpstr>
      <vt:lpstr>Generic Form of the while Loop</vt:lpstr>
      <vt:lpstr>Example Behavior of a while Loop</vt:lpstr>
      <vt:lpstr>Another Example</vt:lpstr>
      <vt:lpstr>Wait, i = i + 1??</vt:lpstr>
      <vt:lpstr>Notes</vt:lpstr>
      <vt:lpstr>Exercise</vt:lpstr>
      <vt:lpstr>Answer</vt:lpstr>
      <vt:lpstr>Infinite Loops</vt:lpstr>
      <vt:lpstr>Increment/Decrement Operators</vt:lpstr>
      <vt:lpstr>do-while Loops</vt:lpstr>
      <vt:lpstr>Generic Form of the do-while loop</vt:lpstr>
      <vt:lpstr>Example: Sanitizing Inputs</vt:lpstr>
      <vt:lpstr>String Example</vt:lpstr>
      <vt:lpstr>Exercise</vt:lpstr>
      <vt:lpstr>Answer</vt:lpstr>
      <vt:lpstr>Take Home Points</vt:lpstr>
    </vt:vector>
  </TitlesOfParts>
  <Company>Wentworth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Charlie</dc:creator>
  <cp:lastModifiedBy>user</cp:lastModifiedBy>
  <cp:revision>37</cp:revision>
  <cp:lastPrinted>1601-01-01T00:00:00Z</cp:lastPrinted>
  <dcterms:created xsi:type="dcterms:W3CDTF">2015-09-24T12:16:06Z</dcterms:created>
  <dcterms:modified xsi:type="dcterms:W3CDTF">2017-09-29T14:03:29Z</dcterms:modified>
</cp:coreProperties>
</file>