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7"/>
  </p:notesMasterIdLst>
  <p:sldIdLst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43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Update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22437"/>
            <a:ext cx="9069387" cy="2590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update step can be more complex than a simple increment</a:t>
            </a:r>
            <a:endParaRPr lang="en-US" dirty="0"/>
          </a:p>
          <a:p>
            <a:r>
              <a:rPr lang="en-US" dirty="0" smtClean="0"/>
              <a:t>It can be </a:t>
            </a:r>
            <a:r>
              <a:rPr lang="en-US" i="1" dirty="0" smtClean="0"/>
              <a:t>any</a:t>
            </a:r>
            <a:r>
              <a:rPr lang="en-US" dirty="0" smtClean="0"/>
              <a:t> assignment operation </a:t>
            </a:r>
          </a:p>
          <a:p>
            <a:pPr lvl="1"/>
            <a:r>
              <a:rPr lang="en-US" dirty="0" smtClean="0"/>
              <a:t>Usually updates the loop variable</a:t>
            </a:r>
          </a:p>
          <a:p>
            <a:pPr lvl="1"/>
            <a:r>
              <a:rPr lang="en-US" dirty="0" smtClean="0"/>
              <a:t>Watch out for infinite loops!</a:t>
            </a:r>
          </a:p>
        </p:txBody>
      </p:sp>
      <p:sp>
        <p:nvSpPr>
          <p:cNvPr id="5" name="Rectangle 4"/>
          <p:cNvSpPr/>
          <p:nvPr/>
        </p:nvSpPr>
        <p:spPr>
          <a:xfrm>
            <a:off x="2144712" y="5078615"/>
            <a:ext cx="6400800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&gt;= 0;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859588" y="4002088"/>
            <a:ext cx="1625600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5038726" y="4373563"/>
            <a:ext cx="1820863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859588" y="4373563"/>
            <a:ext cx="1625600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038726" y="4743451"/>
            <a:ext cx="1820863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859588" y="4743451"/>
            <a:ext cx="1625600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038726" y="5114926"/>
            <a:ext cx="1820863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6859588" y="5114926"/>
            <a:ext cx="1625600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038726" y="5484813"/>
            <a:ext cx="1820863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859588" y="5486401"/>
            <a:ext cx="1625600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5038726" y="5856288"/>
            <a:ext cx="1820863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6859588" y="5856288"/>
            <a:ext cx="1625600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5038726" y="6227763"/>
            <a:ext cx="1820863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6859588" y="6227763"/>
            <a:ext cx="1625600" cy="3698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5038726" y="6597651"/>
            <a:ext cx="1820863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6859588" y="6597651"/>
            <a:ext cx="1625600" cy="371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066" name="Group 1065"/>
          <p:cNvGrpSpPr/>
          <p:nvPr/>
        </p:nvGrpSpPr>
        <p:grpSpPr>
          <a:xfrm>
            <a:off x="1535113" y="4002088"/>
            <a:ext cx="6956425" cy="2973388"/>
            <a:chOff x="1535113" y="4002088"/>
            <a:chExt cx="6956425" cy="2973388"/>
          </a:xfrm>
        </p:grpSpPr>
        <p:sp>
          <p:nvSpPr>
            <p:cNvPr id="1024" name="Rectangle 30"/>
            <p:cNvSpPr>
              <a:spLocks noChangeArrowheads="1"/>
            </p:cNvSpPr>
            <p:nvPr/>
          </p:nvSpPr>
          <p:spPr bwMode="auto">
            <a:xfrm>
              <a:off x="5032376" y="4002088"/>
              <a:ext cx="12700" cy="2973388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25" name="Rectangle 31"/>
            <p:cNvSpPr>
              <a:spLocks noChangeArrowheads="1"/>
            </p:cNvSpPr>
            <p:nvPr/>
          </p:nvSpPr>
          <p:spPr bwMode="auto">
            <a:xfrm>
              <a:off x="6853238" y="4002088"/>
              <a:ext cx="12700" cy="2973388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27" name="Rectangle 32"/>
            <p:cNvSpPr>
              <a:spLocks noChangeArrowheads="1"/>
            </p:cNvSpPr>
            <p:nvPr/>
          </p:nvSpPr>
          <p:spPr bwMode="auto">
            <a:xfrm>
              <a:off x="1535113" y="4367213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28" name="Rectangle 33"/>
            <p:cNvSpPr>
              <a:spLocks noChangeArrowheads="1"/>
            </p:cNvSpPr>
            <p:nvPr/>
          </p:nvSpPr>
          <p:spPr bwMode="auto">
            <a:xfrm>
              <a:off x="1535113" y="4737101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29" name="Rectangle 34"/>
            <p:cNvSpPr>
              <a:spLocks noChangeArrowheads="1"/>
            </p:cNvSpPr>
            <p:nvPr/>
          </p:nvSpPr>
          <p:spPr bwMode="auto">
            <a:xfrm>
              <a:off x="1535113" y="5108576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0" name="Rectangle 35"/>
            <p:cNvSpPr>
              <a:spLocks noChangeArrowheads="1"/>
            </p:cNvSpPr>
            <p:nvPr/>
          </p:nvSpPr>
          <p:spPr bwMode="auto">
            <a:xfrm>
              <a:off x="1535113" y="5480051"/>
              <a:ext cx="6956425" cy="11113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1" name="Rectangle 36"/>
            <p:cNvSpPr>
              <a:spLocks noChangeArrowheads="1"/>
            </p:cNvSpPr>
            <p:nvPr/>
          </p:nvSpPr>
          <p:spPr bwMode="auto">
            <a:xfrm>
              <a:off x="1535113" y="5849938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2" name="Rectangle 37"/>
            <p:cNvSpPr>
              <a:spLocks noChangeArrowheads="1"/>
            </p:cNvSpPr>
            <p:nvPr/>
          </p:nvSpPr>
          <p:spPr bwMode="auto">
            <a:xfrm>
              <a:off x="1535113" y="6221413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3" name="Rectangle 38"/>
            <p:cNvSpPr>
              <a:spLocks noChangeArrowheads="1"/>
            </p:cNvSpPr>
            <p:nvPr/>
          </p:nvSpPr>
          <p:spPr bwMode="auto">
            <a:xfrm>
              <a:off x="1535113" y="6591301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4" name="Rectangle 39"/>
            <p:cNvSpPr>
              <a:spLocks noChangeArrowheads="1"/>
            </p:cNvSpPr>
            <p:nvPr/>
          </p:nvSpPr>
          <p:spPr bwMode="auto">
            <a:xfrm>
              <a:off x="8478838" y="4002088"/>
              <a:ext cx="12700" cy="2973388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35" name="Rectangle 40"/>
            <p:cNvSpPr>
              <a:spLocks noChangeArrowheads="1"/>
            </p:cNvSpPr>
            <p:nvPr/>
          </p:nvSpPr>
          <p:spPr bwMode="auto">
            <a:xfrm>
              <a:off x="1535113" y="6962776"/>
              <a:ext cx="6956425" cy="1270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036" name="Rectangle 41"/>
          <p:cNvSpPr>
            <a:spLocks noChangeArrowheads="1"/>
          </p:cNvSpPr>
          <p:nvPr/>
        </p:nvSpPr>
        <p:spPr bwMode="auto">
          <a:xfrm>
            <a:off x="5726112" y="4076313"/>
            <a:ext cx="453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total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7" name="Rectangle 42"/>
          <p:cNvSpPr>
            <a:spLocks noChangeArrowheads="1"/>
          </p:cNvSpPr>
          <p:nvPr/>
        </p:nvSpPr>
        <p:spPr bwMode="auto">
          <a:xfrm>
            <a:off x="7573993" y="4076313"/>
            <a:ext cx="2857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val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8" name="Rectangle 43"/>
          <p:cNvSpPr>
            <a:spLocks noChangeArrowheads="1"/>
          </p:cNvSpPr>
          <p:nvPr/>
        </p:nvSpPr>
        <p:spPr bwMode="auto">
          <a:xfrm>
            <a:off x="2452688" y="4436676"/>
            <a:ext cx="7227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before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9" name="Rectangle 44"/>
          <p:cNvSpPr>
            <a:spLocks noChangeArrowheads="1"/>
          </p:cNvSpPr>
          <p:nvPr/>
        </p:nvSpPr>
        <p:spPr bwMode="auto">
          <a:xfrm>
            <a:off x="3212600" y="4448583"/>
            <a:ext cx="3799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hangingPunct="1">
              <a:lnSpc>
                <a:spcPct val="100000"/>
              </a:lnSpc>
              <a:buClrTx/>
              <a:buSzTx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0" name="Rectangle 45"/>
          <p:cNvSpPr>
            <a:spLocks noChangeArrowheads="1"/>
          </p:cNvSpPr>
          <p:nvPr/>
        </p:nvSpPr>
        <p:spPr bwMode="auto">
          <a:xfrm>
            <a:off x="3697288" y="4436676"/>
            <a:ext cx="4296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loop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1" name="Rectangle 46"/>
          <p:cNvSpPr>
            <a:spLocks noChangeArrowheads="1"/>
          </p:cNvSpPr>
          <p:nvPr/>
        </p:nvSpPr>
        <p:spPr bwMode="auto">
          <a:xfrm>
            <a:off x="5794279" y="4436676"/>
            <a:ext cx="3238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2" name="Rectangle 47"/>
          <p:cNvSpPr>
            <a:spLocks noChangeArrowheads="1"/>
          </p:cNvSpPr>
          <p:nvPr/>
        </p:nvSpPr>
        <p:spPr bwMode="auto">
          <a:xfrm>
            <a:off x="7143751" y="4436676"/>
            <a:ext cx="10114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undefined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3" name="Rectangle 48"/>
          <p:cNvSpPr>
            <a:spLocks noChangeArrowheads="1"/>
          </p:cNvSpPr>
          <p:nvPr/>
        </p:nvSpPr>
        <p:spPr bwMode="auto">
          <a:xfrm>
            <a:off x="2144712" y="4807357"/>
            <a:ext cx="9810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after loop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4" name="Rectangle 49"/>
          <p:cNvSpPr>
            <a:spLocks noChangeArrowheads="1"/>
          </p:cNvSpPr>
          <p:nvPr/>
        </p:nvSpPr>
        <p:spPr bwMode="auto">
          <a:xfrm>
            <a:off x="3211512" y="4807357"/>
            <a:ext cx="11997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initialization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5" name="Rectangle 50"/>
          <p:cNvSpPr>
            <a:spLocks noChangeArrowheads="1"/>
          </p:cNvSpPr>
          <p:nvPr/>
        </p:nvSpPr>
        <p:spPr bwMode="auto">
          <a:xfrm>
            <a:off x="5794279" y="4807357"/>
            <a:ext cx="3238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6" name="Rectangle 51"/>
          <p:cNvSpPr>
            <a:spLocks noChangeArrowheads="1"/>
          </p:cNvSpPr>
          <p:nvPr/>
        </p:nvSpPr>
        <p:spPr bwMode="auto">
          <a:xfrm>
            <a:off x="7531099" y="4807357"/>
            <a:ext cx="3238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7" name="Rectangle 52"/>
          <p:cNvSpPr>
            <a:spLocks noChangeArrowheads="1"/>
          </p:cNvSpPr>
          <p:nvPr/>
        </p:nvSpPr>
        <p:spPr bwMode="auto">
          <a:xfrm>
            <a:off x="2354170" y="5178039"/>
            <a:ext cx="1847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after first iteration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8" name="Rectangle 53"/>
          <p:cNvSpPr>
            <a:spLocks noChangeArrowheads="1"/>
          </p:cNvSpPr>
          <p:nvPr/>
        </p:nvSpPr>
        <p:spPr bwMode="auto">
          <a:xfrm>
            <a:off x="5787568" y="5178039"/>
            <a:ext cx="3238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9" name="Rectangle 54"/>
          <p:cNvSpPr>
            <a:spLocks noChangeArrowheads="1"/>
          </p:cNvSpPr>
          <p:nvPr/>
        </p:nvSpPr>
        <p:spPr bwMode="auto">
          <a:xfrm>
            <a:off x="7461249" y="5178039"/>
            <a:ext cx="4504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0" name="Rectangle 55"/>
          <p:cNvSpPr>
            <a:spLocks noChangeArrowheads="1"/>
          </p:cNvSpPr>
          <p:nvPr/>
        </p:nvSpPr>
        <p:spPr bwMode="auto">
          <a:xfrm>
            <a:off x="2144712" y="5549514"/>
            <a:ext cx="21701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after second iteration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1" name="Rectangle 56"/>
          <p:cNvSpPr>
            <a:spLocks noChangeArrowheads="1"/>
          </p:cNvSpPr>
          <p:nvPr/>
        </p:nvSpPr>
        <p:spPr bwMode="auto">
          <a:xfrm>
            <a:off x="5735181" y="5549514"/>
            <a:ext cx="45044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11.0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2" name="Rectangle 57"/>
          <p:cNvSpPr>
            <a:spLocks noChangeArrowheads="1"/>
          </p:cNvSpPr>
          <p:nvPr/>
        </p:nvSpPr>
        <p:spPr bwMode="auto">
          <a:xfrm>
            <a:off x="7391399" y="5549514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100.0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3" name="Rectangle 58"/>
          <p:cNvSpPr>
            <a:spLocks noChangeArrowheads="1"/>
          </p:cNvSpPr>
          <p:nvPr/>
        </p:nvSpPr>
        <p:spPr bwMode="auto">
          <a:xfrm>
            <a:off x="2275174" y="5919401"/>
            <a:ext cx="19269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after third iteration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4" name="Rectangle 59"/>
          <p:cNvSpPr>
            <a:spLocks noChangeArrowheads="1"/>
          </p:cNvSpPr>
          <p:nvPr/>
        </p:nvSpPr>
        <p:spPr bwMode="auto">
          <a:xfrm>
            <a:off x="5684381" y="5919401"/>
            <a:ext cx="5770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111.0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5" name="Rectangle 60"/>
          <p:cNvSpPr>
            <a:spLocks noChangeArrowheads="1"/>
          </p:cNvSpPr>
          <p:nvPr/>
        </p:nvSpPr>
        <p:spPr bwMode="auto">
          <a:xfrm>
            <a:off x="7319962" y="5919401"/>
            <a:ext cx="7037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1000.0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6" name="Rectangle 61"/>
          <p:cNvSpPr>
            <a:spLocks noChangeArrowheads="1"/>
          </p:cNvSpPr>
          <p:nvPr/>
        </p:nvSpPr>
        <p:spPr bwMode="auto">
          <a:xfrm>
            <a:off x="2206591" y="6290876"/>
            <a:ext cx="2071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after fourth iteration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7" name="Rectangle 62"/>
          <p:cNvSpPr>
            <a:spLocks noChangeArrowheads="1"/>
          </p:cNvSpPr>
          <p:nvPr/>
        </p:nvSpPr>
        <p:spPr bwMode="auto">
          <a:xfrm>
            <a:off x="5631993" y="6290876"/>
            <a:ext cx="7037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1111.0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8" name="Rectangle 63"/>
          <p:cNvSpPr>
            <a:spLocks noChangeArrowheads="1"/>
          </p:cNvSpPr>
          <p:nvPr/>
        </p:nvSpPr>
        <p:spPr bwMode="auto">
          <a:xfrm>
            <a:off x="7250112" y="6290876"/>
            <a:ext cx="830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10000.0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59" name="Rectangle 64"/>
          <p:cNvSpPr>
            <a:spLocks noChangeArrowheads="1"/>
          </p:cNvSpPr>
          <p:nvPr/>
        </p:nvSpPr>
        <p:spPr bwMode="auto">
          <a:xfrm>
            <a:off x="2449512" y="6660764"/>
            <a:ext cx="5498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after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60" name="Rectangle 65"/>
          <p:cNvSpPr>
            <a:spLocks noChangeArrowheads="1"/>
          </p:cNvSpPr>
          <p:nvPr/>
        </p:nvSpPr>
        <p:spPr bwMode="auto">
          <a:xfrm>
            <a:off x="3060200" y="6673463"/>
            <a:ext cx="3799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hangingPunct="1">
              <a:lnSpc>
                <a:spcPct val="100000"/>
              </a:lnSpc>
              <a:buClrTx/>
              <a:buSzTx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61" name="Rectangle 66"/>
          <p:cNvSpPr>
            <a:spLocks noChangeArrowheads="1"/>
          </p:cNvSpPr>
          <p:nvPr/>
        </p:nvSpPr>
        <p:spPr bwMode="auto">
          <a:xfrm>
            <a:off x="3538537" y="6660764"/>
            <a:ext cx="4296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loop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62" name="Rectangle 67"/>
          <p:cNvSpPr>
            <a:spLocks noChangeArrowheads="1"/>
          </p:cNvSpPr>
          <p:nvPr/>
        </p:nvSpPr>
        <p:spPr bwMode="auto">
          <a:xfrm>
            <a:off x="5631993" y="6660764"/>
            <a:ext cx="7037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1111.0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63" name="Rectangle 68"/>
          <p:cNvSpPr>
            <a:spLocks noChangeArrowheads="1"/>
          </p:cNvSpPr>
          <p:nvPr/>
        </p:nvSpPr>
        <p:spPr bwMode="auto">
          <a:xfrm>
            <a:off x="7250112" y="6660764"/>
            <a:ext cx="830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10000.0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8512" y="1526344"/>
            <a:ext cx="5814651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1000;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10)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08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1037" grpId="0"/>
      <p:bldP spid="1038" grpId="0"/>
      <p:bldP spid="1039" grpId="0"/>
      <p:bldP spid="1040" grpId="0"/>
      <p:bldP spid="1041" grpId="0"/>
      <p:bldP spid="1042" grpId="0"/>
      <p:bldP spid="1043" grpId="0"/>
      <p:bldP spid="1044" grpId="0"/>
      <p:bldP spid="1045" grpId="0"/>
      <p:bldP spid="1046" grpId="0"/>
      <p:bldP spid="1047" grpId="0"/>
      <p:bldP spid="1048" grpId="0"/>
      <p:bldP spid="1049" grpId="0"/>
      <p:bldP spid="1050" grpId="0"/>
      <p:bldP spid="1051" grpId="0"/>
      <p:bldP spid="1052" grpId="0"/>
      <p:bldP spid="1053" grpId="0"/>
      <p:bldP spid="1054" grpId="0"/>
      <p:bldP spid="1055" grpId="0"/>
      <p:bldP spid="1056" grpId="0"/>
      <p:bldP spid="1057" grpId="0"/>
      <p:bldP spid="1058" grpId="0"/>
      <p:bldP spid="1059" grpId="0"/>
      <p:bldP spid="1060" grpId="0"/>
      <p:bldP spid="1061" grpId="0"/>
      <p:bldP spid="1062" grpId="0"/>
      <p:bldP spid="10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 that prints all the powers of two between 1 and 1 billion</a:t>
            </a:r>
          </a:p>
          <a:p>
            <a:r>
              <a:rPr lang="en-US" dirty="0" smtClean="0"/>
              <a:t>Do not use the </a:t>
            </a:r>
            <a:r>
              <a:rPr lang="en-US" dirty="0" err="1" smtClean="0"/>
              <a:t>Math.</a:t>
            </a:r>
            <a:r>
              <a:rPr lang="en-US" i="1" dirty="0" err="1" smtClean="0"/>
              <a:t>pow</a:t>
            </a:r>
            <a:r>
              <a:rPr lang="en-US" dirty="0" smtClean="0"/>
              <a:t>()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function!</a:t>
            </a:r>
          </a:p>
          <a:p>
            <a:r>
              <a:rPr lang="en-US" dirty="0" smtClean="0"/>
              <a:t>Think about how to get from one power of two to the next</a:t>
            </a:r>
          </a:p>
          <a:p>
            <a:pPr lvl="1"/>
            <a:r>
              <a:rPr lang="en-US" dirty="0" smtClean="0"/>
              <a:t>1, 2, 4, 8, 16, 32, 64, 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25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30312" y="3239626"/>
            <a:ext cx="7848600" cy="206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1000000000;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2)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3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loops when you need to repeat a task a certain number of times</a:t>
            </a:r>
          </a:p>
          <a:p>
            <a:r>
              <a:rPr lang="en-US" dirty="0" smtClean="0"/>
              <a:t>The counter/iteration variable is initialized, checked, and updated as part of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 syntax</a:t>
            </a:r>
          </a:p>
          <a:p>
            <a:r>
              <a:rPr lang="en-US" dirty="0" smtClean="0"/>
              <a:t>Always check your semicolons to be sure they are in the correct place, with no extras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0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25512" y="3983406"/>
            <a:ext cx="9067800" cy="239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8)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 squared is %</a:t>
            </a:r>
            <a:r>
              <a:rPr lang="en-US" sz="20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392112" y="1611312"/>
            <a:ext cx="9220200" cy="2092325"/>
          </a:xfrm>
          <a:prstGeom prst="rect">
            <a:avLst/>
          </a:prstGeom>
        </p:spPr>
        <p:txBody>
          <a:bodyPr/>
          <a:lstStyle/>
          <a:p>
            <a:r>
              <a:rPr lang="en-US" b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loops are often used to repeat a task a fixed number of times, which leads to a similar structure based on a counter variable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2754311" y="3365842"/>
            <a:ext cx="2667000" cy="955360"/>
          </a:xfrm>
          <a:prstGeom prst="wedgeRoundRectCallout">
            <a:avLst>
              <a:gd name="adj1" fmla="val -59794"/>
              <a:gd name="adj2" fmla="val 6902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c</a:t>
            </a:r>
            <a:r>
              <a:rPr lang="en-US" dirty="0" smtClean="0"/>
              <a:t>ounter variable initialization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802312" y="3843522"/>
            <a:ext cx="3086100" cy="955360"/>
          </a:xfrm>
          <a:prstGeom prst="wedgeRoundRectCallout">
            <a:avLst>
              <a:gd name="adj1" fmla="val -124128"/>
              <a:gd name="adj2" fmla="val 4368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c</a:t>
            </a:r>
            <a:r>
              <a:rPr lang="en-US" dirty="0" smtClean="0"/>
              <a:t>ounter variable </a:t>
            </a:r>
            <a:r>
              <a:rPr lang="en-US" dirty="0" err="1" smtClean="0"/>
              <a:t>boolean</a:t>
            </a:r>
            <a:r>
              <a:rPr lang="en-US" dirty="0" smtClean="0"/>
              <a:t> expression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3135312" y="5742033"/>
            <a:ext cx="2667000" cy="955360"/>
          </a:xfrm>
          <a:prstGeom prst="wedgeRoundRectCallout">
            <a:avLst>
              <a:gd name="adj1" fmla="val -70703"/>
              <a:gd name="adj2" fmla="val -5605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c</a:t>
            </a:r>
            <a:r>
              <a:rPr lang="en-US" dirty="0" smtClean="0"/>
              <a:t>ounter variable update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9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3712"/>
            <a:ext cx="9069387" cy="1254125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loops are specialized loops based on that counter structure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44512" y="3246437"/>
            <a:ext cx="2514600" cy="955360"/>
          </a:xfrm>
          <a:prstGeom prst="wedgeRoundRectCallout">
            <a:avLst>
              <a:gd name="adj1" fmla="val 36416"/>
              <a:gd name="adj2" fmla="val 10600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c</a:t>
            </a:r>
            <a:r>
              <a:rPr lang="en-US" dirty="0" smtClean="0"/>
              <a:t>ounter variable initialization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3135312" y="3246437"/>
            <a:ext cx="3048000" cy="955360"/>
          </a:xfrm>
          <a:prstGeom prst="wedgeRoundRectCallout">
            <a:avLst>
              <a:gd name="adj1" fmla="val -12262"/>
              <a:gd name="adj2" fmla="val 11144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c</a:t>
            </a:r>
            <a:r>
              <a:rPr lang="en-US" dirty="0" smtClean="0"/>
              <a:t>ounter variable </a:t>
            </a:r>
            <a:r>
              <a:rPr lang="en-US" dirty="0" err="1" smtClean="0"/>
              <a:t>boolean</a:t>
            </a:r>
            <a:r>
              <a:rPr lang="en-US" dirty="0" smtClean="0"/>
              <a:t> expression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259512" y="3246437"/>
            <a:ext cx="2514600" cy="955360"/>
          </a:xfrm>
          <a:prstGeom prst="wedgeRoundRectCallout">
            <a:avLst>
              <a:gd name="adj1" fmla="val -61931"/>
              <a:gd name="adj2" fmla="val 1125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c</a:t>
            </a:r>
            <a:r>
              <a:rPr lang="en-US" dirty="0" smtClean="0"/>
              <a:t>ounter variable update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9312" y="4403099"/>
            <a:ext cx="914400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8;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 squared is %</a:t>
            </a:r>
            <a:r>
              <a:rPr lang="en-US" sz="20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count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0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Form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9331" y="1610933"/>
            <a:ext cx="8680581" cy="1902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(INITIALIZATION; BOOLEAN_EXPRESSION; UPDATE)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	STATEMENT1;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STATEMENT2;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744912" y="2677733"/>
            <a:ext cx="1905000" cy="477680"/>
          </a:xfrm>
          <a:prstGeom prst="wedgeRoundRectCallout">
            <a:avLst>
              <a:gd name="adj1" fmla="val -78784"/>
              <a:gd name="adj2" fmla="val -5105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l</a:t>
            </a:r>
            <a:r>
              <a:rPr lang="en-US" dirty="0" smtClean="0"/>
              <a:t>oop body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476292" y="3932237"/>
            <a:ext cx="9305969" cy="3733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INITIALIZATON</a:t>
            </a:r>
            <a:r>
              <a:rPr lang="en-US" sz="2800" dirty="0" smtClean="0"/>
              <a:t> is done </a:t>
            </a:r>
            <a:r>
              <a:rPr lang="en-US" sz="2800" u="sng" dirty="0" smtClean="0"/>
              <a:t>one</a:t>
            </a:r>
            <a:r>
              <a:rPr lang="en-US" sz="2800" b="1" dirty="0" smtClean="0"/>
              <a:t> </a:t>
            </a:r>
            <a:r>
              <a:rPr lang="en-US" sz="2800" dirty="0" smtClean="0"/>
              <a:t>time, </a:t>
            </a:r>
            <a:r>
              <a:rPr lang="en-US" sz="2800" u="sng" dirty="0" smtClean="0"/>
              <a:t>before</a:t>
            </a:r>
            <a:r>
              <a:rPr lang="en-US" sz="2800" dirty="0" smtClean="0"/>
              <a:t> the first loop iteration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UPDATE</a:t>
            </a:r>
            <a:r>
              <a:rPr lang="en-US" sz="2800" dirty="0" smtClean="0"/>
              <a:t> is done </a:t>
            </a:r>
            <a:r>
              <a:rPr lang="en-US" sz="2800" u="sng" dirty="0" smtClean="0"/>
              <a:t>every</a:t>
            </a:r>
            <a:r>
              <a:rPr lang="en-US" sz="2800" dirty="0" smtClean="0"/>
              <a:t> loop iteration </a:t>
            </a:r>
            <a:r>
              <a:rPr lang="en-US" sz="2800" u="sng" dirty="0" smtClean="0"/>
              <a:t>after</a:t>
            </a:r>
            <a:r>
              <a:rPr lang="en-US" sz="2800" dirty="0" smtClean="0"/>
              <a:t> the last loop body statement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BOOLEAN_EXPRESSION</a:t>
            </a:r>
            <a:r>
              <a:rPr lang="en-US" sz="2800" dirty="0" smtClean="0"/>
              <a:t> is checked </a:t>
            </a:r>
            <a:r>
              <a:rPr lang="en-US" sz="2800" u="sng" dirty="0" smtClean="0"/>
              <a:t>every</a:t>
            </a:r>
            <a:r>
              <a:rPr lang="en-US" sz="2800" dirty="0" smtClean="0"/>
              <a:t> loop iteration, </a:t>
            </a:r>
            <a:r>
              <a:rPr lang="en-US" sz="2800" u="sng" dirty="0" smtClean="0"/>
              <a:t>after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UPDATE</a:t>
            </a:r>
            <a:r>
              <a:rPr lang="en-US" sz="2800" dirty="0" smtClean="0">
                <a:cs typeface="Consolas" pitchFamily="49" charset="0"/>
              </a:rPr>
              <a:t> (and </a:t>
            </a:r>
            <a:r>
              <a:rPr lang="en-US" sz="2800" u="sng" dirty="0" smtClean="0">
                <a:cs typeface="Consolas" pitchFamily="49" charset="0"/>
              </a:rPr>
              <a:t>once</a:t>
            </a:r>
            <a:r>
              <a:rPr lang="en-US" sz="2800" dirty="0" smtClean="0">
                <a:cs typeface="Consolas" pitchFamily="49" charset="0"/>
              </a:rPr>
              <a:t> after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INITIALIZATION)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06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640512" y="2468302"/>
            <a:ext cx="2819400" cy="1294713"/>
          </a:xfrm>
          <a:prstGeom prst="wedgeRoundRectCallout">
            <a:avLst>
              <a:gd name="adj1" fmla="val -83584"/>
              <a:gd name="adj2" fmla="val 2552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Create a new random number generator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869112" y="5303837"/>
            <a:ext cx="2819400" cy="1295401"/>
          </a:xfrm>
          <a:prstGeom prst="wedgeRoundRectCallout">
            <a:avLst>
              <a:gd name="adj1" fmla="val -70647"/>
              <a:gd name="adj2" fmla="val -10184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Generate a random number between 0 and 9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1712" y="1417637"/>
            <a:ext cx="7239000" cy="4538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java.util.Random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ForExample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Random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generator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Random();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20;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random_value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generator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6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random_value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2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Gotchas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462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There are only two semicolons</a:t>
            </a:r>
          </a:p>
          <a:p>
            <a:pPr lvl="1"/>
            <a:r>
              <a:rPr lang="en-US" sz="2400" dirty="0" smtClean="0"/>
              <a:t>Between the initialization step and the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expression</a:t>
            </a:r>
          </a:p>
          <a:p>
            <a:pPr lvl="1"/>
            <a:r>
              <a:rPr lang="en-US" sz="2400" dirty="0" smtClean="0"/>
              <a:t>Between the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expression and the update step</a:t>
            </a:r>
          </a:p>
          <a:p>
            <a:r>
              <a:rPr lang="en-US" sz="2800" dirty="0" smtClean="0"/>
              <a:t>No semicolon after the update step</a:t>
            </a:r>
          </a:p>
          <a:p>
            <a:r>
              <a:rPr lang="en-US" sz="2800" dirty="0" smtClean="0"/>
              <a:t>No semicolon after the parentheses</a:t>
            </a:r>
          </a:p>
          <a:p>
            <a:r>
              <a:rPr lang="en-US" sz="2800" dirty="0" smtClean="0"/>
              <a:t>If you are doing an increment, be sure you do something like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</a:t>
            </a:r>
            <a:r>
              <a:rPr lang="en-US" sz="2800" dirty="0" smtClean="0"/>
              <a:t>, not just 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+1</a:t>
            </a:r>
            <a:endParaRPr lang="en-US" sz="2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400" dirty="0" smtClean="0"/>
              <a:t>That is, either </a:t>
            </a:r>
            <a:r>
              <a:rPr lang="en-US" sz="2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 </a:t>
            </a:r>
            <a:r>
              <a:rPr lang="en-US" sz="2400" dirty="0" smtClean="0"/>
              <a:t>or </a:t>
            </a:r>
            <a:r>
              <a:rPr lang="en-US" sz="2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+1</a:t>
            </a:r>
          </a:p>
          <a:p>
            <a:pPr lvl="1"/>
            <a:r>
              <a:rPr lang="en-US" sz="2400" dirty="0" smtClean="0"/>
              <a:t>Just </a:t>
            </a:r>
            <a:r>
              <a:rPr lang="en-US" sz="2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+1</a:t>
            </a:r>
            <a:r>
              <a:rPr lang="en-US" sz="2400" dirty="0" smtClean="0"/>
              <a:t> doesn’t do anything!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34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loop that prints all the numbers between 100 and 200 (inclusive, in increasing order)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409030" y="3170237"/>
            <a:ext cx="720328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100;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200;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0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US" sz="2800" dirty="0" smtClean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and</a:t>
            </a:r>
            <a:r>
              <a:rPr lang="en-US" sz="3200" dirty="0" smtClean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endParaRPr lang="en-US" dirty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Both kinds of loops work basically the same way</a:t>
            </a:r>
          </a:p>
          <a:p>
            <a:r>
              <a:rPr lang="en-US" dirty="0" smtClean="0"/>
              <a:t>The only difference is that the initialization and update pieces are part of the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400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syntax directly</a:t>
            </a:r>
          </a:p>
          <a:p>
            <a:r>
              <a:rPr lang="en-US" dirty="0" smtClean="0"/>
              <a:t>There is no particular benefit to using either loop, so you should use the one that makes the most sense to you in each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4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132</TotalTime>
  <Words>569</Words>
  <Application>Microsoft Macintosh PowerPoint</Application>
  <PresentationFormat>Custom</PresentationFormat>
  <Paragraphs>135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while Loops</vt:lpstr>
      <vt:lpstr>for loops</vt:lpstr>
      <vt:lpstr>Generic Form</vt:lpstr>
      <vt:lpstr>Another Example</vt:lpstr>
      <vt:lpstr>Gotchas</vt:lpstr>
      <vt:lpstr>Exercise</vt:lpstr>
      <vt:lpstr>Answer</vt:lpstr>
      <vt:lpstr>for and while</vt:lpstr>
      <vt:lpstr>Complex Update Steps</vt:lpstr>
      <vt:lpstr>Another Example</vt:lpstr>
      <vt:lpstr>Exercise</vt:lpstr>
      <vt:lpstr>Answer</vt:lpstr>
      <vt:lpstr>Take Home Points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Derbinsky, Nathaniel</cp:lastModifiedBy>
  <cp:revision>15</cp:revision>
  <cp:lastPrinted>1601-01-01T00:00:00Z</cp:lastPrinted>
  <dcterms:created xsi:type="dcterms:W3CDTF">2015-09-30T14:39:51Z</dcterms:created>
  <dcterms:modified xsi:type="dcterms:W3CDTF">2017-04-27T19:44:53Z</dcterms:modified>
</cp:coreProperties>
</file>