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36"/>
  </p:notesMasterIdLst>
  <p:sldIdLst>
    <p:sldId id="258" r:id="rId3"/>
    <p:sldId id="261" r:id="rId4"/>
    <p:sldId id="262" r:id="rId5"/>
    <p:sldId id="263" r:id="rId6"/>
    <p:sldId id="264" r:id="rId7"/>
    <p:sldId id="265" r:id="rId8"/>
    <p:sldId id="28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88" r:id="rId18"/>
    <p:sldId id="274" r:id="rId19"/>
    <p:sldId id="290" r:id="rId20"/>
    <p:sldId id="291" r:id="rId21"/>
    <p:sldId id="276" r:id="rId22"/>
    <p:sldId id="277" r:id="rId23"/>
    <p:sldId id="278" r:id="rId24"/>
    <p:sldId id="295" r:id="rId25"/>
    <p:sldId id="285" r:id="rId26"/>
    <p:sldId id="286" r:id="rId27"/>
    <p:sldId id="292" r:id="rId28"/>
    <p:sldId id="293" r:id="rId29"/>
    <p:sldId id="294" r:id="rId30"/>
    <p:sldId id="280" r:id="rId31"/>
    <p:sldId id="279" r:id="rId32"/>
    <p:sldId id="281" r:id="rId33"/>
    <p:sldId id="282" r:id="rId34"/>
    <p:sldId id="283" r:id="rId35"/>
  </p:sldIdLst>
  <p:sldSz cx="10080625" cy="7559675"/>
  <p:notesSz cx="7772400" cy="10058400"/>
  <p:defaultTextStyle>
    <a:defPPr>
      <a:defRPr lang="en-US"/>
    </a:defPPr>
    <a:lvl1pPr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1pPr>
    <a:lvl2pPr marL="742950" indent="-28575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2pPr>
    <a:lvl3pPr marL="11430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3pPr>
    <a:lvl4pPr marL="16002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4pPr>
    <a:lvl5pPr marL="20574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0000"/>
    <a:srgbClr val="640000"/>
    <a:srgbClr val="928F00"/>
    <a:srgbClr val="E3DE00"/>
    <a:srgbClr val="C9C400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23" autoAdjust="0"/>
    <p:restoredTop sz="91367" autoAdjust="0"/>
  </p:normalViewPr>
  <p:slideViewPr>
    <p:cSldViewPr>
      <p:cViewPr varScale="1">
        <p:scale>
          <a:sx n="160" d="100"/>
          <a:sy n="160" d="100"/>
        </p:scale>
        <p:origin x="19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7500" y="1006475"/>
            <a:ext cx="45942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405437" cy="382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403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WIT COMP1000 Computer Science I Course Material by Wentworth</a:t>
            </a:r>
            <a:r>
              <a:rPr lang="en-US" baseline="0" dirty="0" smtClean="0"/>
              <a:t> Institute of Technology</a:t>
            </a:r>
            <a:r>
              <a:rPr lang="en-US" dirty="0" smtClean="0"/>
              <a:t> (http://www.wit.edu/computer-science) is licensed under a Creative Commons Attribution-</a:t>
            </a:r>
            <a:r>
              <a:rPr lang="en-US" dirty="0" err="1" smtClean="0"/>
              <a:t>NonCommercial</a:t>
            </a:r>
            <a:r>
              <a:rPr lang="en-US" dirty="0" smtClean="0"/>
              <a:t> 4.0 International License (http://creativecommons.org/licenses/by-nc/4.0/).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</a:t>
            </a:r>
            <a:r>
              <a:rPr lang="en-US" sz="1200" b="0" i="0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Based on a work at </a:t>
            </a:r>
            <a:r>
              <a:rPr lang="en-US" sz="1200" b="0" i="0" u="none" strike="noStrike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https://sites.google.com/site/witcomp128fall2014.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0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7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473200"/>
            <a:ext cx="8569325" cy="1620837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85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 marL="914400" indent="-457200">
              <a:buFont typeface="Arial" pitchFamily="34" charset="0"/>
              <a:buChar char="•"/>
              <a:defRPr/>
            </a:lvl2pPr>
            <a:lvl3pPr marL="1257300" indent="-342900">
              <a:buFont typeface="Wingdings" pitchFamily="2" charset="2"/>
              <a:buChar char="§"/>
              <a:defRPr/>
            </a:lvl3pPr>
            <a:lvl4pPr marL="1714500" indent="-342900">
              <a:buFont typeface="Arial" pitchFamily="34" charset="0"/>
              <a:buChar char="•"/>
              <a:defRPr/>
            </a:lvl4pPr>
            <a:lvl5pPr marL="2171700" indent="-3429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1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134447" y="71326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6485" y="7227691"/>
            <a:ext cx="1762027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 COMP1000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843216" y="7216202"/>
            <a:ext cx="3651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/>
          <a:p>
            <a:pPr>
              <a:lnSpc>
                <a:spcPct val="93000"/>
              </a:lnSpc>
            </a:pPr>
            <a:fld id="{0CBF143C-F1D4-4CC7-8AA6-A94FC5CAAAF3}" type="slidenum">
              <a:rPr lang="de-DE" sz="18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lnSpc>
                  <a:spcPct val="93000"/>
                </a:lnSpc>
              </a:pPr>
              <a:t>‹#›</a:t>
            </a:fld>
            <a:endParaRPr lang="de-DE" sz="18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3095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570037"/>
            <a:ext cx="9069387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6" name="Parallelogram 5"/>
          <p:cNvSpPr/>
          <p:nvPr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993257" y="7227692"/>
            <a:ext cx="1923855" cy="257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Do. Learn. Succeed.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Line 1"/>
          <p:cNvSpPr>
            <a:spLocks noChangeShapeType="1"/>
          </p:cNvSpPr>
          <p:nvPr/>
        </p:nvSpPr>
        <p:spPr bwMode="auto">
          <a:xfrm>
            <a:off x="134447" y="13414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5381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74837"/>
            <a:ext cx="9069387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11" name="Parallelogram 10"/>
          <p:cNvSpPr/>
          <p:nvPr userDrawn="1"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351534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WIT COMP1000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56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Programmer-Defined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687512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Java allows you to define your own methods to meet the needs of your specific program</a:t>
            </a:r>
          </a:p>
          <a:p>
            <a:r>
              <a:rPr lang="en-US" dirty="0" smtClean="0"/>
              <a:t>To define your own method, you need to write the method </a:t>
            </a:r>
            <a:r>
              <a:rPr lang="en-US" i="1" dirty="0" smtClean="0"/>
              <a:t>signature</a:t>
            </a:r>
            <a:r>
              <a:rPr lang="en-US" dirty="0" smtClean="0"/>
              <a:t> and the method </a:t>
            </a:r>
            <a:r>
              <a:rPr lang="en-US" i="1" dirty="0" smtClean="0"/>
              <a:t>body</a:t>
            </a:r>
          </a:p>
          <a:p>
            <a:r>
              <a:rPr lang="en-US" dirty="0" smtClean="0"/>
              <a:t>The signature includes the method name, parameter list, and return type</a:t>
            </a:r>
          </a:p>
          <a:p>
            <a:r>
              <a:rPr lang="en-US" dirty="0" smtClean="0"/>
              <a:t>The body is the set of Java statements that will be executed when the method is invoked</a:t>
            </a:r>
          </a:p>
        </p:txBody>
      </p:sp>
    </p:spTree>
    <p:extLst>
      <p:ext uri="{BB962C8B-B14F-4D97-AF65-F5344CB8AC3E}">
        <p14:creationId xmlns:p14="http://schemas.microsoft.com/office/powerpoint/2010/main" val="229476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49312" y="1529917"/>
            <a:ext cx="7543800" cy="5163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sayHello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sayHello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hello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!%n"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Parameters, No Return Value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44512" y="5913437"/>
            <a:ext cx="2667000" cy="1139220"/>
          </a:xfrm>
          <a:prstGeom prst="wedgeRoundRectCallout">
            <a:avLst>
              <a:gd name="adj1" fmla="val -7572"/>
              <a:gd name="adj2" fmla="val -12974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For now, always put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public static </a:t>
            </a:r>
            <a:r>
              <a:rPr lang="en-US" dirty="0" smtClean="0"/>
              <a:t>in front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4345614" y="2772077"/>
            <a:ext cx="2743200" cy="1219200"/>
          </a:xfrm>
          <a:prstGeom prst="wedgeRoundRectCallout">
            <a:avLst>
              <a:gd name="adj1" fmla="val -74099"/>
              <a:gd name="adj2" fmla="val -736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method call to execute the method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7326312" y="3139750"/>
            <a:ext cx="2371870" cy="1182110"/>
          </a:xfrm>
          <a:prstGeom prst="wedgeRoundRectCallout">
            <a:avLst>
              <a:gd name="adj1" fmla="val -94092"/>
              <a:gd name="adj2" fmla="val 8387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e</a:t>
            </a:r>
            <a:r>
              <a:rPr lang="en-US" dirty="0" smtClean="0"/>
              <a:t>mpty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/>
              <a:t> means no parameters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216872" y="3552117"/>
            <a:ext cx="2371870" cy="878320"/>
          </a:xfrm>
          <a:prstGeom prst="wedgeRoundRectCallout">
            <a:avLst>
              <a:gd name="adj1" fmla="val 103899"/>
              <a:gd name="adj2" fmla="val 82359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v</a:t>
            </a:r>
            <a:r>
              <a:rPr lang="en-US" dirty="0" smtClean="0"/>
              <a:t>oid means no return value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5954712" y="5761037"/>
            <a:ext cx="2743200" cy="1219200"/>
          </a:xfrm>
          <a:prstGeom prst="wedgeRoundRectCallout">
            <a:avLst>
              <a:gd name="adj1" fmla="val -108886"/>
              <a:gd name="adj2" fmla="val -89545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s</a:t>
            </a:r>
            <a:r>
              <a:rPr lang="en-US" dirty="0" smtClean="0"/>
              <a:t>tatements to execute when the method is called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530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When a program executes a method, it temporarily stops where it is in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main()</a:t>
            </a:r>
            <a:r>
              <a:rPr lang="en-US" dirty="0" smtClean="0"/>
              <a:t>, goes to the lines of code in the method, and executes those lines like normal</a:t>
            </a:r>
          </a:p>
          <a:p>
            <a:r>
              <a:rPr lang="en-US" dirty="0" smtClean="0"/>
              <a:t>Then, when you get to the end of the method (or a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return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statement) it goes back to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main()</a:t>
            </a:r>
            <a:r>
              <a:rPr lang="en-US" dirty="0" smtClean="0"/>
              <a:t> and resumes executing after the method call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845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58912" y="1689430"/>
            <a:ext cx="6324600" cy="3649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600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getPiApprox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 ~ 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%.2f%n"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getPiApprox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3.14159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512" y="312038"/>
            <a:ext cx="8001000" cy="1260475"/>
          </a:xfrm>
        </p:spPr>
        <p:txBody>
          <a:bodyPr/>
          <a:lstStyle/>
          <a:p>
            <a:r>
              <a:rPr lang="en-US" dirty="0" smtClean="0"/>
              <a:t>No Parameters, One Return Value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488112" y="2769403"/>
            <a:ext cx="3238500" cy="1295400"/>
          </a:xfrm>
          <a:prstGeom prst="wedgeRoundRectCallout">
            <a:avLst>
              <a:gd name="adj1" fmla="val -124360"/>
              <a:gd name="adj2" fmla="val 39705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mtClean="0">
                <a:latin typeface="Consolas" pitchFamily="49" charset="0"/>
                <a:cs typeface="Consolas" pitchFamily="49" charset="0"/>
              </a:rPr>
              <a:t>double </a:t>
            </a:r>
            <a:r>
              <a:rPr kumimoji="0" lang="en-US" sz="2400" b="0" i="0" u="none" strike="noStrike" cap="none" normalizeH="0" baseline="0" smtClean="0">
                <a:ln>
                  <a:noFill/>
                </a:ln>
                <a:effectLst/>
                <a:latin typeface="Bitstream Vera Serif" pitchFamily="16" charset="0"/>
              </a:rPr>
              <a:t>means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the method </a:t>
            </a:r>
            <a:r>
              <a:rPr kumimoji="0" lang="en-US" sz="2400" b="0" i="0" u="none" strike="noStrike" cap="none" normalizeH="0" baseline="0" smtClean="0">
                <a:ln>
                  <a:noFill/>
                </a:ln>
                <a:effectLst/>
                <a:latin typeface="Bitstream Vera Serif" pitchFamily="16" charset="0"/>
              </a:rPr>
              <a:t>returns a double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4735512" y="4998223"/>
            <a:ext cx="2514600" cy="914400"/>
          </a:xfrm>
          <a:prstGeom prst="wedgeRoundRectCallout">
            <a:avLst>
              <a:gd name="adj1" fmla="val -92623"/>
              <a:gd name="adj2" fmla="val -92715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Have to return </a:t>
            </a:r>
            <a:r>
              <a:rPr lang="en-US" smtClean="0"/>
              <a:t>an double </a:t>
            </a:r>
            <a:r>
              <a:rPr lang="en-US" dirty="0" smtClean="0"/>
              <a:t>value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877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535112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Methods have zero or one return value(s)</a:t>
            </a:r>
          </a:p>
          <a:p>
            <a:r>
              <a:rPr lang="en-US" dirty="0" smtClean="0"/>
              <a:t>If a method has a return value, it is of a specific type (</a:t>
            </a:r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 smtClean="0"/>
              <a:t>,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double</a:t>
            </a:r>
            <a:r>
              <a:rPr lang="en-US" dirty="0" smtClean="0"/>
              <a:t>,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dirty="0" smtClean="0"/>
              <a:t>, …)</a:t>
            </a:r>
          </a:p>
          <a:p>
            <a:pPr lvl="1"/>
            <a:r>
              <a:rPr lang="en-US" dirty="0" smtClean="0"/>
              <a:t>Type is defined as part of the method signature</a:t>
            </a:r>
          </a:p>
          <a:p>
            <a:r>
              <a:rPr lang="en-US" dirty="0" smtClean="0"/>
              <a:t>Use the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return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/>
              <a:t>statement to return a value of the specified type</a:t>
            </a:r>
          </a:p>
          <a:p>
            <a:pPr lvl="1"/>
            <a:r>
              <a:rPr lang="en-US" dirty="0" smtClean="0"/>
              <a:t>Can be a constant, variable, expression, method, or anything that is evaluated to the required type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664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712" y="350837"/>
            <a:ext cx="8001000" cy="1260475"/>
          </a:xfrm>
        </p:spPr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63712" y="1658681"/>
            <a:ext cx="6400800" cy="4044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String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turnThatFace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turnThatFace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String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oldFace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":("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String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newFace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oldFace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.replace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'('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')'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newFace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283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1712" y="350837"/>
            <a:ext cx="8001000" cy="1260475"/>
          </a:xfrm>
        </p:spPr>
        <p:txBody>
          <a:bodyPr/>
          <a:lstStyle/>
          <a:p>
            <a:r>
              <a:rPr lang="en-US" dirty="0" smtClean="0"/>
              <a:t>Return a Method Call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763712" y="1658681"/>
            <a:ext cx="6400800" cy="37809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String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turnThatFace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String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turnThatFace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String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oldFace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":("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oldFace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.replace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'('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')'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1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Write a method named </a:t>
            </a:r>
            <a:r>
              <a:rPr lang="en-US" dirty="0" err="1">
                <a:latin typeface="Consolas" pitchFamily="49" charset="0"/>
                <a:cs typeface="Consolas" pitchFamily="49" charset="0"/>
              </a:rPr>
              <a:t>l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eibniz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dirty="0" smtClean="0"/>
              <a:t> that approximates 𝛑 by the Leibniz formula:      (4/1) </a:t>
            </a:r>
            <a:r>
              <a:rPr lang="mr-IN" dirty="0" smtClean="0"/>
              <a:t>–</a:t>
            </a:r>
            <a:r>
              <a:rPr lang="en-US" dirty="0" smtClean="0"/>
              <a:t> (4/3) + (4/5) </a:t>
            </a:r>
            <a:r>
              <a:rPr lang="mr-IN" dirty="0" smtClean="0"/>
              <a:t>–</a:t>
            </a:r>
            <a:r>
              <a:rPr lang="en-US" dirty="0" smtClean="0"/>
              <a:t> (4/7) </a:t>
            </a:r>
            <a:r>
              <a:rPr lang="mr-IN" dirty="0" smtClean="0"/>
              <a:t>…</a:t>
            </a:r>
            <a:endParaRPr lang="en-US" dirty="0" smtClean="0"/>
          </a:p>
          <a:p>
            <a:r>
              <a:rPr lang="en-US" dirty="0" smtClean="0"/>
              <a:t>First just write a method that returns the result of these first four elements as a double</a:t>
            </a:r>
          </a:p>
          <a:p>
            <a:r>
              <a:rPr lang="en-US" dirty="0" smtClean="0"/>
              <a:t>For a stretch goal, write a loop in the method to compute to any iteration!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82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58912" y="1689430"/>
            <a:ext cx="6324600" cy="3649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600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leibniz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 ~ 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leibniz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(4./1.) - (4./3.) + (4./5.) - (4./7.)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512" y="312038"/>
            <a:ext cx="8001000" cy="1260475"/>
          </a:xfrm>
        </p:spPr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68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58912" y="1431243"/>
            <a:ext cx="6324600" cy="5625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leibniz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 ~ "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leibniz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{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0.0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sign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1.0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den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1;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&lt;= 7;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+ 2) {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sum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 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 (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sign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(4.0 /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));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sign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sign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-1.0;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512" y="312038"/>
            <a:ext cx="8001000" cy="1260475"/>
          </a:xfrm>
        </p:spPr>
        <p:txBody>
          <a:bodyPr/>
          <a:lstStyle/>
          <a:p>
            <a:r>
              <a:rPr lang="en-US" dirty="0" smtClean="0"/>
              <a:t>Stretch!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41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15912" y="1722437"/>
            <a:ext cx="9448800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 smtClean="0"/>
              <a:t>Programs can be logically broken down into a set of tasks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Example from horoscope assignment: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Get input (month, day) from user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Determine astrological sign based on inputs and output horoscope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Individual tasks can be separated out from the main program into </a:t>
            </a:r>
            <a:r>
              <a:rPr lang="en-US" sz="2800" i="1" dirty="0" smtClean="0"/>
              <a:t>methods</a:t>
            </a:r>
            <a:endParaRPr lang="en-US" sz="2800" dirty="0" smtClean="0"/>
          </a:p>
          <a:p>
            <a:pPr>
              <a:lnSpc>
                <a:spcPct val="100000"/>
              </a:lnSpc>
            </a:pPr>
            <a:r>
              <a:rPr lang="en-US" sz="2800" dirty="0" smtClean="0"/>
              <a:t>A method is simply a mini-program that completes a specific task</a:t>
            </a:r>
          </a:p>
        </p:txBody>
      </p:sp>
    </p:spTree>
    <p:extLst>
      <p:ext uri="{BB962C8B-B14F-4D97-AF65-F5344CB8AC3E}">
        <p14:creationId xmlns:p14="http://schemas.microsoft.com/office/powerpoint/2010/main" val="409555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with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570037"/>
            <a:ext cx="9069387" cy="54864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Methods can take any number of parameters</a:t>
            </a:r>
          </a:p>
          <a:p>
            <a:r>
              <a:rPr lang="en-US" dirty="0" smtClean="0"/>
              <a:t>Each parameter has a predefined data type (</a:t>
            </a:r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/>
              <a:t>,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double</a:t>
            </a:r>
            <a:r>
              <a:rPr lang="en-US" dirty="0"/>
              <a:t>,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dirty="0"/>
              <a:t>, …), </a:t>
            </a:r>
            <a:r>
              <a:rPr lang="en-US" dirty="0" smtClean="0"/>
              <a:t>defined as part of the method signature</a:t>
            </a:r>
          </a:p>
          <a:p>
            <a:r>
              <a:rPr lang="en-US" dirty="0" smtClean="0"/>
              <a:t>When called, the </a:t>
            </a:r>
            <a:r>
              <a:rPr lang="en-US" i="1" dirty="0" smtClean="0"/>
              <a:t>value</a:t>
            </a:r>
            <a:r>
              <a:rPr lang="en-US" dirty="0" smtClean="0"/>
              <a:t> of the argument is passed to the method</a:t>
            </a:r>
          </a:p>
          <a:p>
            <a:pPr lvl="1"/>
            <a:r>
              <a:rPr lang="en-US" dirty="0" smtClean="0"/>
              <a:t>In other words, the values of the arguments are plugged in to the method, just like in a normal expression</a:t>
            </a:r>
          </a:p>
        </p:txBody>
      </p:sp>
    </p:spTree>
    <p:extLst>
      <p:ext uri="{BB962C8B-B14F-4D97-AF65-F5344CB8AC3E}">
        <p14:creationId xmlns:p14="http://schemas.microsoft.com/office/powerpoint/2010/main" val="68224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92112" y="1265237"/>
            <a:ext cx="9448800" cy="59212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20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input2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two numbers: "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.nextDouble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input2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.nextDouble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000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doCalculation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input2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0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"The answer is %.3f%n"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doCalculation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with Two Parameters</a:t>
            </a:r>
            <a:endParaRPr lang="en-US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103114" y="4198937"/>
            <a:ext cx="2971800" cy="1295400"/>
          </a:xfrm>
          <a:prstGeom prst="wedgeRoundRectCallout">
            <a:avLst>
              <a:gd name="adj1" fmla="val 56345"/>
              <a:gd name="adj2" fmla="val 76798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latin typeface="Consolas" pitchFamily="49" charset="0"/>
                <a:cs typeface="Consolas" pitchFamily="49" charset="0"/>
              </a:rPr>
              <a:t>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ouble</a:t>
            </a:r>
            <a:r>
              <a:rPr lang="en-US" dirty="0" smtClean="0"/>
              <a:t>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means the method returns a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Consolas" pitchFamily="49" charset="0"/>
                <a:cs typeface="Consolas" pitchFamily="49" charset="0"/>
              </a:rPr>
              <a:t>double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effectLst/>
                <a:latin typeface="Bitstream Vera Serif" pitchFamily="16" charset="0"/>
              </a:rPr>
              <a:t> value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3189214" y="4046537"/>
            <a:ext cx="2971800" cy="1295400"/>
          </a:xfrm>
          <a:prstGeom prst="wedgeRoundRectCallout">
            <a:avLst>
              <a:gd name="adj1" fmla="val 44238"/>
              <a:gd name="adj2" fmla="val 8523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latin typeface="Consolas" pitchFamily="49" charset="0"/>
                <a:cs typeface="Consolas" pitchFamily="49" charset="0"/>
              </a:rPr>
              <a:t>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ouble</a:t>
            </a:r>
            <a:r>
              <a:rPr lang="en-US" dirty="0" smtClean="0"/>
              <a:t> means the first parameter is a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 smtClean="0"/>
              <a:t> value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6792912" y="4198937"/>
            <a:ext cx="2971800" cy="1295400"/>
          </a:xfrm>
          <a:prstGeom prst="wedgeRoundRectCallout">
            <a:avLst>
              <a:gd name="adj1" fmla="val -30612"/>
              <a:gd name="adj2" fmla="val 70609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>
                <a:latin typeface="Consolas" pitchFamily="49" charset="0"/>
                <a:cs typeface="Consolas" pitchFamily="49" charset="0"/>
              </a:rPr>
              <a:t>d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ouble</a:t>
            </a:r>
            <a:r>
              <a:rPr lang="en-US" dirty="0" smtClean="0"/>
              <a:t> means the second parameter is a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double</a:t>
            </a:r>
            <a:r>
              <a:rPr lang="en-US" dirty="0" smtClean="0"/>
              <a:t> value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3973512" y="2526293"/>
            <a:ext cx="2971800" cy="1295400"/>
          </a:xfrm>
          <a:prstGeom prst="wedgeRoundRectCallout">
            <a:avLst>
              <a:gd name="adj1" fmla="val -11513"/>
              <a:gd name="adj2" fmla="val 106137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t</a:t>
            </a:r>
            <a:r>
              <a:rPr lang="en-US" dirty="0" smtClean="0"/>
              <a:t>he current value of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input1</a:t>
            </a:r>
            <a:r>
              <a:rPr lang="en-US" dirty="0" smtClean="0"/>
              <a:t> is passed to the method as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a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7021512" y="2526293"/>
            <a:ext cx="2971800" cy="1295400"/>
          </a:xfrm>
          <a:prstGeom prst="wedgeRoundRectCallout">
            <a:avLst>
              <a:gd name="adj1" fmla="val -72281"/>
              <a:gd name="adj2" fmla="val 10724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t</a:t>
            </a:r>
            <a:r>
              <a:rPr lang="en-US" dirty="0" smtClean="0"/>
              <a:t>he current value of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input2</a:t>
            </a:r>
            <a:r>
              <a:rPr lang="en-US" dirty="0" smtClean="0"/>
              <a:t> is passed to the method as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b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" name="Down Arrow 2"/>
          <p:cNvSpPr/>
          <p:nvPr/>
        </p:nvSpPr>
        <p:spPr bwMode="auto">
          <a:xfrm rot="18680242">
            <a:off x="5887478" y="4467488"/>
            <a:ext cx="533400" cy="1698768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0" name="Down Arrow 9"/>
          <p:cNvSpPr/>
          <p:nvPr/>
        </p:nvSpPr>
        <p:spPr bwMode="auto">
          <a:xfrm rot="18246378">
            <a:off x="7099328" y="4328549"/>
            <a:ext cx="533400" cy="1876535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095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9" grpId="0" animBg="1"/>
      <p:bldP spid="3" grpId="0" animBg="1"/>
      <p:bldP spid="1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417637"/>
            <a:ext cx="9069387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dirty="0" smtClean="0"/>
              <a:t>Each time a method is called, you can pass it different arguments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/>
              <a:t>The arguments are plugged in separately each time, so you can call a method many times with different arguments to get a different return value</a:t>
            </a:r>
          </a:p>
          <a:p>
            <a:pPr>
              <a:lnSpc>
                <a:spcPct val="110000"/>
              </a:lnSpc>
            </a:pP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230312" y="3856037"/>
            <a:ext cx="7315200" cy="3253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doCalculation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(3, 4);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"result1 is %.3f%n"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doCalculation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(2, 8);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"result2 is %.3f%n"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doCalculation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47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58912" y="1431243"/>
            <a:ext cx="6324600" cy="5625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leibniz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(1000);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 ~ "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pi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leibniz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max) {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0.0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sign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1.0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den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1;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&lt;= max;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+ 2) {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sum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 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 (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sign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(4.0 /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den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));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sign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sign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-1.0;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sum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512" y="312038"/>
            <a:ext cx="8001000" cy="1260475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9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Note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Arguments are passed in by </a:t>
            </a:r>
            <a:r>
              <a:rPr lang="en-US" i="1" dirty="0" smtClean="0"/>
              <a:t>value</a:t>
            </a:r>
            <a:r>
              <a:rPr lang="en-US" dirty="0" smtClean="0"/>
              <a:t> to the method</a:t>
            </a:r>
          </a:p>
          <a:p>
            <a:r>
              <a:rPr lang="en-US" dirty="0" smtClean="0"/>
              <a:t>If you have a variable in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r>
              <a:rPr lang="en-US" dirty="0" smtClean="0"/>
              <a:t>that is used as an argument to a method then the value of that variable is used as the parameter in the method</a:t>
            </a:r>
          </a:p>
          <a:p>
            <a:r>
              <a:rPr lang="en-US" dirty="0" smtClean="0"/>
              <a:t>Any changes made to the value in the method do </a:t>
            </a:r>
            <a:r>
              <a:rPr lang="en-US" i="1" dirty="0" smtClean="0"/>
              <a:t>not</a:t>
            </a:r>
            <a:r>
              <a:rPr lang="en-US" dirty="0"/>
              <a:t> </a:t>
            </a:r>
            <a:r>
              <a:rPr lang="en-US" dirty="0" smtClean="0"/>
              <a:t>affect the original variable in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</a:t>
            </a:r>
          </a:p>
        </p:txBody>
      </p:sp>
    </p:spTree>
    <p:extLst>
      <p:ext uri="{BB962C8B-B14F-4D97-AF65-F5344CB8AC3E}">
        <p14:creationId xmlns:p14="http://schemas.microsoft.com/office/powerpoint/2010/main" val="411110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 by Value 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96912" y="1301449"/>
            <a:ext cx="8610600" cy="6151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10,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20;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before 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(), 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=%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.0f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%n"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after 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(), 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=%.0f%n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 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=%.0f%n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result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at start of 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(), 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=%.0f%n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- 5;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at end of 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doCalc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(), </a:t>
            </a:r>
            <a:r>
              <a:rPr lang="en-US" sz="1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=%.0f%n"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7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Input in a Method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If you need to get input from the user within a method, it is best practice </a:t>
            </a:r>
            <a:r>
              <a:rPr lang="en-US" smtClean="0"/>
              <a:t>to pass </a:t>
            </a:r>
            <a:r>
              <a:rPr lang="en-US" dirty="0" smtClean="0"/>
              <a:t>an existing Scanner variable as a parameter to the method</a:t>
            </a:r>
          </a:p>
          <a:p>
            <a:endParaRPr lang="en-US" dirty="0" smtClean="0"/>
          </a:p>
          <a:p>
            <a:pPr marL="182880" indent="0">
              <a:buNone/>
            </a:pP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28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28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8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getInt</a:t>
            </a:r>
            <a:r>
              <a:rPr lang="en-US" sz="28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(Scanner </a:t>
            </a:r>
            <a:r>
              <a:rPr lang="en-US" sz="2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28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</a:p>
          <a:p>
            <a:pPr marL="640080" lvl="1" indent="0">
              <a:buNone/>
            </a:pP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</a:p>
          <a:p>
            <a:pPr marL="182880" indent="0">
              <a:buNone/>
            </a:pPr>
            <a:r>
              <a:rPr lang="en-US" sz="28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35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Write a method </a:t>
            </a:r>
            <a:r>
              <a:rPr lang="en-US" dirty="0" err="1" smtClean="0"/>
              <a:t>getPositiveNumber</a:t>
            </a:r>
            <a:r>
              <a:rPr lang="en-US" dirty="0" smtClean="0"/>
              <a:t> that takes a Scanner as a parameter and loops until the user types a positive number, which is then returned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51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2112" y="1689430"/>
            <a:ext cx="8991600" cy="5097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Scanner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"%.2f%n", </a:t>
            </a:r>
            <a:r>
              <a:rPr lang="en-US" sz="1400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getPositiveNumber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(input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));</a:t>
            </a:r>
            <a:endParaRPr lang="en-US" sz="1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getPositiveNumber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(Scanner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do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a positive number: 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.nextDouble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&lt;= 0);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512" y="312038"/>
            <a:ext cx="8001000" cy="1260475"/>
          </a:xfrm>
        </p:spPr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46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Statements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570037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Methods (including the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main()</a:t>
            </a:r>
            <a:r>
              <a:rPr lang="en-US" dirty="0" smtClean="0"/>
              <a:t> method) can have multiple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statements in them</a:t>
            </a:r>
          </a:p>
          <a:p>
            <a:r>
              <a:rPr lang="en-US" dirty="0" smtClean="0"/>
              <a:t>When a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/>
              <a:t>statement is executed, the method stops and the stated value is returned to the caller immediately</a:t>
            </a:r>
          </a:p>
          <a:p>
            <a:pPr lvl="1"/>
            <a:r>
              <a:rPr lang="en-US" dirty="0" smtClean="0"/>
              <a:t>No more of the method is executed (unless it is called again, in which case it starts over)</a:t>
            </a:r>
          </a:p>
          <a:p>
            <a:pPr lvl="1"/>
            <a:r>
              <a:rPr lang="en-US" dirty="0" smtClean="0"/>
              <a:t>Note that in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main(),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dirty="0" smtClean="0"/>
              <a:t> causes the entire program to end (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main() </a:t>
            </a:r>
            <a:r>
              <a:rPr lang="en-US" dirty="0" smtClean="0"/>
              <a:t>is a method, too!)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32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85825" y="3798367"/>
            <a:ext cx="9194800" cy="2726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root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a number: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root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Math.</a:t>
            </a:r>
            <a:r>
              <a:rPr lang="en-US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sqrt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The square root is 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%.2f%n"</a:t>
            </a:r>
            <a:r>
              <a:rPr lang="en-US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root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Predefined </a:t>
            </a:r>
            <a:r>
              <a:rPr lang="en-US" dirty="0"/>
              <a:t>M</a:t>
            </a:r>
            <a:r>
              <a:rPr lang="en-US" dirty="0" smtClean="0"/>
              <a:t>ethods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3512" y="1493837"/>
            <a:ext cx="9753600" cy="3505199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Java includes many predefined methods for common programming tasks</a:t>
            </a:r>
          </a:p>
          <a:p>
            <a:r>
              <a:rPr lang="en-US" sz="2800" dirty="0" smtClean="0"/>
              <a:t>Example of using the predefined square root method, </a:t>
            </a:r>
            <a:r>
              <a:rPr lang="en-US" sz="2800" dirty="0" err="1" smtClean="0">
                <a:latin typeface="Consolas" pitchFamily="49" charset="0"/>
                <a:cs typeface="Consolas" pitchFamily="49" charset="0"/>
              </a:rPr>
              <a:t>Math.sqrt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sz="2800" dirty="0" smtClean="0"/>
              <a:t>:</a:t>
            </a:r>
            <a:endParaRPr lang="en-US" sz="2400" dirty="0" smtClean="0"/>
          </a:p>
          <a:p>
            <a:endParaRPr lang="en-US" sz="2800" dirty="0"/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3135312" y="4541837"/>
            <a:ext cx="2133600" cy="533400"/>
          </a:xfrm>
          <a:prstGeom prst="wedgeRoundRectCallout">
            <a:avLst>
              <a:gd name="adj1" fmla="val -37878"/>
              <a:gd name="adj2" fmla="val 122890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method call 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6183312" y="5199871"/>
            <a:ext cx="1828800" cy="533400"/>
          </a:xfrm>
          <a:prstGeom prst="wedgeRoundRectCallout">
            <a:avLst>
              <a:gd name="adj1" fmla="val -95751"/>
              <a:gd name="adj2" fmla="val -10227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argument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182244" y="4389436"/>
            <a:ext cx="1600200" cy="838200"/>
          </a:xfrm>
          <a:prstGeom prst="wedgeRoundRectCallout">
            <a:avLst>
              <a:gd name="adj1" fmla="val 25494"/>
              <a:gd name="adj2" fmla="val 85844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/>
              <a:t>r</a:t>
            </a:r>
            <a:r>
              <a:rPr lang="en-US" dirty="0" smtClean="0"/>
              <a:t>eturned value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14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059112" y="1575719"/>
            <a:ext cx="6248400" cy="5328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4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an integer: 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 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isEven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"%d 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is even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!"</a:t>
            </a:r>
            <a:r>
              <a:rPr lang="en-US" sz="14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 </a:t>
            </a:r>
            <a:r>
              <a:rPr lang="en-US" sz="1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"%d 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is odd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!"</a:t>
            </a:r>
            <a:r>
              <a:rPr lang="en-US" sz="14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inputValue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boolean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isEven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% 2 == 0)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true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 </a:t>
            </a:r>
            <a:r>
              <a:rPr lang="en-US" sz="1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false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dirty="0" smtClean="0"/>
              <a:t> Statements Example</a:t>
            </a:r>
            <a:endParaRPr lang="en-US" dirty="0"/>
          </a:p>
        </p:txBody>
      </p:sp>
      <p:sp>
        <p:nvSpPr>
          <p:cNvPr id="9" name="Rounded Rectangular Callout 8"/>
          <p:cNvSpPr/>
          <p:nvPr/>
        </p:nvSpPr>
        <p:spPr bwMode="auto">
          <a:xfrm>
            <a:off x="87312" y="2490119"/>
            <a:ext cx="3124200" cy="1600200"/>
          </a:xfrm>
          <a:prstGeom prst="wedgeRoundRectCallout">
            <a:avLst>
              <a:gd name="adj1" fmla="val 75263"/>
              <a:gd name="adj2" fmla="val 17432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Methods that return a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boolean</a:t>
            </a:r>
            <a:r>
              <a:rPr lang="en-US" dirty="0" smtClean="0"/>
              <a:t> are often used in </a:t>
            </a:r>
            <a:r>
              <a:rPr lang="en-US" dirty="0" err="1" smtClean="0"/>
              <a:t>boolean</a:t>
            </a:r>
            <a:r>
              <a:rPr lang="en-US" dirty="0" smtClean="0"/>
              <a:t> expressions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0" name="Rounded Rectangular Callout 9"/>
          <p:cNvSpPr/>
          <p:nvPr/>
        </p:nvSpPr>
        <p:spPr bwMode="auto">
          <a:xfrm>
            <a:off x="152400" y="5080919"/>
            <a:ext cx="2982912" cy="1295400"/>
          </a:xfrm>
          <a:prstGeom prst="wedgeRoundRectCallout">
            <a:avLst>
              <a:gd name="adj1" fmla="val 89572"/>
              <a:gd name="adj2" fmla="val -13986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Methods can have multiple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 smtClean="0"/>
              <a:t> statements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2" name="Rounded Rectangular Callout 11"/>
          <p:cNvSpPr/>
          <p:nvPr/>
        </p:nvSpPr>
        <p:spPr bwMode="auto">
          <a:xfrm>
            <a:off x="145406" y="5080919"/>
            <a:ext cx="2982912" cy="1295400"/>
          </a:xfrm>
          <a:prstGeom prst="wedgeRoundRectCallout">
            <a:avLst>
              <a:gd name="adj1" fmla="val 92304"/>
              <a:gd name="adj2" fmla="val 23981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Methods can have multiple 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return</a:t>
            </a:r>
            <a:r>
              <a:rPr lang="en-US" dirty="0" smtClean="0"/>
              <a:t> statements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349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Write a program that calculates the area of a rectangle given the two side lengths which are provided by the user.  You must write a method that is passed the two side lengths and returns the area.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2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Answer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49312" y="1439872"/>
            <a:ext cx="9144000" cy="5493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6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rectangle length: 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rectangle width: 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rectangleArea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"The area is %.3f%n"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		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rectangleArea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width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96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8312" y="1417637"/>
            <a:ext cx="9185273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Methods are mini-programs that are generally used to contain all of the code to complete some particular task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Methods have either zero or one return value(s)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If it has one, the value is of a specified type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Methods have zero or more parameters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Each parameter (if any) has a specified type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When called, the current values of the arguments are plugged in and passed as values to the method</a:t>
            </a:r>
          </a:p>
          <a:p>
            <a:pPr>
              <a:lnSpc>
                <a:spcPct val="100000"/>
              </a:lnSpc>
            </a:pPr>
            <a:r>
              <a:rPr lang="en-US" dirty="0" smtClean="0"/>
              <a:t>Methods can have multiple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dirty="0" smtClean="0"/>
              <a:t> statements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69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81818" y="2027237"/>
            <a:ext cx="9069387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 smtClean="0"/>
              <a:t>A method can have any number of parameters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Each parameter has a specified type (</a:t>
            </a:r>
            <a:r>
              <a:rPr lang="en-US" sz="2400" b="1" dirty="0" err="1" smtClean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int</a:t>
            </a:r>
            <a:r>
              <a:rPr lang="en-US" sz="2400" dirty="0" smtClean="0"/>
              <a:t>,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400" dirty="0" smtClean="0"/>
              <a:t>,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tring</a:t>
            </a:r>
            <a:r>
              <a:rPr lang="en-US" sz="2400" dirty="0" smtClean="0"/>
              <a:t>, </a:t>
            </a:r>
            <a:r>
              <a:rPr lang="en-US" sz="2400" dirty="0" err="1" smtClean="0"/>
              <a:t>etc</a:t>
            </a:r>
            <a:r>
              <a:rPr lang="en-US" sz="2400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A method has either zero or one return value(s)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The return value is commonly the result of the method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If it has a return value, the value also has a specified type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The return value can be assigned to a variable of the same type (as in the previous example)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Alternatively, the method call can be placed directly in another Java expression and the return value will be used in place of the method call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734217" y="1493837"/>
            <a:ext cx="8764587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457200" indent="-4572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1413"/>
              </a:spcAft>
              <a:buClr>
                <a:srgbClr val="263E60"/>
              </a:buClr>
              <a:buSzPct val="100000"/>
              <a:buFont typeface="Wingdings" pitchFamily="2" charset="2"/>
              <a:buChar char="§"/>
              <a:defRPr sz="3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1138"/>
              </a:spcAft>
              <a:buClr>
                <a:srgbClr val="263E60"/>
              </a:buClr>
              <a:buSzPct val="100000"/>
              <a:buFont typeface="Arial" pitchFamily="34" charset="0"/>
              <a:buChar char="•"/>
              <a:defRPr sz="28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257300" indent="-3429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850"/>
              </a:spcAft>
              <a:buClr>
                <a:srgbClr val="263E60"/>
              </a:buClr>
              <a:buSzPct val="100000"/>
              <a:buFont typeface="Wingdings" pitchFamily="2" charset="2"/>
              <a:buChar char="§"/>
              <a:defRPr sz="24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714500" indent="-3429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575"/>
              </a:spcAft>
              <a:buClr>
                <a:srgbClr val="263E60"/>
              </a:buClr>
              <a:buSzPct val="100000"/>
              <a:buFont typeface="Arial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171700" indent="-3429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288"/>
              </a:spcAft>
              <a:buClr>
                <a:srgbClr val="263E60"/>
              </a:buClr>
              <a:buSzPct val="100000"/>
              <a:buFont typeface="Wingdings" pitchFamily="2" charset="2"/>
              <a:buChar char="§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49263" rtl="0" eaLnBrk="1" fontAlgn="base" hangingPunct="1">
              <a:lnSpc>
                <a:spcPct val="117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Aft>
                <a:spcPts val="0"/>
              </a:spcAft>
              <a:buNone/>
            </a:pP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RETURN_TYPE METHOD(PARAMETER_1,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PARAMETER_2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, …, </a:t>
            </a:r>
            <a:r>
              <a:rPr lang="en-US" sz="2000" dirty="0">
                <a:latin typeface="Consolas" pitchFamily="49" charset="0"/>
                <a:cs typeface="Consolas" pitchFamily="49" charset="0"/>
              </a:rPr>
              <a:t>PARAMETER_N</a:t>
            </a:r>
            <a:r>
              <a:rPr lang="en-US" sz="20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sz="20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8710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Few Java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77812" y="3017837"/>
            <a:ext cx="9677400" cy="4987925"/>
          </a:xfrm>
          <a:prstGeom prst="rect">
            <a:avLst/>
          </a:prstGeom>
        </p:spPr>
        <p:txBody>
          <a:bodyPr/>
          <a:lstStyle/>
          <a:p>
            <a:r>
              <a:rPr lang="en-US" sz="2400" dirty="0" smtClean="0"/>
              <a:t>Square root:</a:t>
            </a: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Math.</a:t>
            </a:r>
            <a:r>
              <a:rPr lang="en-US" sz="2400" i="1" dirty="0" err="1" smtClean="0">
                <a:latin typeface="Consolas" pitchFamily="49" charset="0"/>
                <a:cs typeface="Consolas" pitchFamily="49" charset="0"/>
              </a:rPr>
              <a:t>sqrt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r>
              <a:rPr lang="en-US" sz="2400" dirty="0"/>
              <a:t>Power:			</a:t>
            </a:r>
            <a:r>
              <a:rPr lang="en-US" sz="2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Math.</a:t>
            </a:r>
            <a:r>
              <a:rPr lang="en-US" sz="2400" i="1" dirty="0" err="1" smtClean="0">
                <a:latin typeface="Consolas" pitchFamily="49" charset="0"/>
                <a:cs typeface="Consolas" pitchFamily="49" charset="0"/>
              </a:rPr>
              <a:t>pow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base, 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exp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sz="2400" dirty="0">
              <a:latin typeface="Consolas" pitchFamily="49" charset="0"/>
              <a:cs typeface="Consolas" pitchFamily="49" charset="0"/>
            </a:endParaRPr>
          </a:p>
          <a:p>
            <a:r>
              <a:rPr lang="en-US" sz="2400" dirty="0"/>
              <a:t>Absolute value:	</a:t>
            </a:r>
            <a:r>
              <a:rPr lang="en-US" sz="2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err="1" smtClean="0">
                <a:latin typeface="Consolas" pitchFamily="49" charset="0"/>
                <a:cs typeface="Consolas" pitchFamily="49" charset="0"/>
              </a:rPr>
              <a:t>Math.</a:t>
            </a:r>
            <a:r>
              <a:rPr lang="en-US" sz="2400" i="1" dirty="0" err="1" smtClean="0">
                <a:latin typeface="Consolas" pitchFamily="49" charset="0"/>
                <a:cs typeface="Consolas" pitchFamily="49" charset="0"/>
              </a:rPr>
              <a:t>abs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sz="2400" dirty="0" smtClean="0"/>
          </a:p>
          <a:p>
            <a:r>
              <a:rPr lang="en-US" sz="2400" dirty="0" smtClean="0"/>
              <a:t>Natural log:</a:t>
            </a:r>
            <a:r>
              <a:rPr lang="en-US" sz="2400" dirty="0"/>
              <a:t>	</a:t>
            </a:r>
            <a:r>
              <a:rPr lang="en-US" sz="2400" dirty="0" smtClean="0"/>
              <a:t>	</a:t>
            </a:r>
            <a:r>
              <a:rPr lang="en-US" sz="2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Math.</a:t>
            </a:r>
            <a:r>
              <a:rPr lang="en-US" sz="2400" i="1" dirty="0" smtClean="0">
                <a:latin typeface="Consolas" pitchFamily="49" charset="0"/>
                <a:cs typeface="Consolas" pitchFamily="49" charset="0"/>
              </a:rPr>
              <a:t>log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a)</a:t>
            </a:r>
          </a:p>
          <a:p>
            <a:r>
              <a:rPr lang="en-US" sz="2400" dirty="0" smtClean="0"/>
              <a:t>Log base 10:</a:t>
            </a:r>
            <a:r>
              <a:rPr lang="en-US" sz="2400" dirty="0"/>
              <a:t>		</a:t>
            </a:r>
            <a:r>
              <a:rPr lang="en-US" sz="2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Math.</a:t>
            </a:r>
            <a:r>
              <a:rPr lang="en-US" sz="2400" i="1" dirty="0" smtClean="0">
                <a:latin typeface="Consolas" pitchFamily="49" charset="0"/>
                <a:cs typeface="Consolas" pitchFamily="49" charset="0"/>
              </a:rPr>
              <a:t>log10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sz="2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400" dirty="0">
                <a:latin typeface="Consolas" pitchFamily="49" charset="0"/>
                <a:cs typeface="Consolas" pitchFamily="49" charset="0"/>
              </a:rPr>
              <a:t>a)</a:t>
            </a:r>
          </a:p>
          <a:p>
            <a:endParaRPr lang="en-US" sz="2400" dirty="0"/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1916112" y="1875154"/>
            <a:ext cx="1143000" cy="838200"/>
          </a:xfrm>
          <a:prstGeom prst="wedgeRoundRectCallout">
            <a:avLst>
              <a:gd name="adj1" fmla="val 75386"/>
              <a:gd name="adj2" fmla="val 7206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return type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4278311" y="1836737"/>
            <a:ext cx="1447800" cy="838200"/>
          </a:xfrm>
          <a:prstGeom prst="wedgeRoundRectCallout">
            <a:avLst>
              <a:gd name="adj1" fmla="val 18544"/>
              <a:gd name="adj2" fmla="val 103055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method name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7230745" y="2008187"/>
            <a:ext cx="1752600" cy="838200"/>
          </a:xfrm>
          <a:prstGeom prst="wedgeRoundRectCallout">
            <a:avLst>
              <a:gd name="adj1" fmla="val -58251"/>
              <a:gd name="adj2" fmla="val 73303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smtClean="0"/>
              <a:t>parameter</a:t>
            </a:r>
          </a:p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list</a:t>
            </a:r>
          </a:p>
        </p:txBody>
      </p:sp>
    </p:spTree>
    <p:extLst>
      <p:ext uri="{BB962C8B-B14F-4D97-AF65-F5344CB8AC3E}">
        <p14:creationId xmlns:p14="http://schemas.microsoft.com/office/powerpoint/2010/main" val="1516026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7312" y="2046174"/>
            <a:ext cx="9982200" cy="3945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cube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log2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a number: "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.nextDouble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"%.2f's 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square root is 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%.2f%n"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number, 																		  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Math.</a:t>
            </a:r>
            <a:r>
              <a:rPr lang="en-US" sz="2000" i="1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sqrt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cube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</a:t>
            </a:r>
            <a:r>
              <a:rPr lang="en-US" sz="20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Math.</a:t>
            </a:r>
            <a:r>
              <a:rPr lang="en-US" sz="20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pow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3.0);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%.2f^3.0=%.2f%n"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number,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cube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log2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Math.</a:t>
            </a:r>
            <a:r>
              <a:rPr lang="en-US" sz="2000" i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log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/ Math.</a:t>
            </a:r>
            <a:r>
              <a:rPr lang="en-US" sz="2000" i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log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(2.0);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log2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(%.2f)=%.2f%n"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number,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log2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28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Notes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7167" y="1493837"/>
            <a:ext cx="9143999" cy="5334000"/>
          </a:xfrm>
        </p:spPr>
        <p:txBody>
          <a:bodyPr/>
          <a:lstStyle/>
          <a:p>
            <a:r>
              <a:rPr lang="en-US" dirty="0" smtClean="0"/>
              <a:t>We use </a:t>
            </a:r>
            <a:r>
              <a:rPr lang="en-US" i="1" dirty="0" smtClean="0"/>
              <a:t>parameters</a:t>
            </a:r>
            <a:r>
              <a:rPr lang="en-US" dirty="0" smtClean="0"/>
              <a:t> to refer to the list of variables a method requires (in parentheses)</a:t>
            </a:r>
          </a:p>
          <a:p>
            <a:pPr lvl="1"/>
            <a:r>
              <a:rPr lang="en-US" dirty="0" smtClean="0"/>
              <a:t>They are place holders for values that will be used when </a:t>
            </a:r>
            <a:r>
              <a:rPr lang="en-US" smtClean="0"/>
              <a:t>the method is </a:t>
            </a:r>
            <a:r>
              <a:rPr lang="en-US" dirty="0" smtClean="0"/>
              <a:t>called</a:t>
            </a:r>
          </a:p>
          <a:p>
            <a:r>
              <a:rPr lang="en-US" dirty="0" smtClean="0"/>
              <a:t>We use </a:t>
            </a:r>
            <a:r>
              <a:rPr lang="en-US" i="1" dirty="0" smtClean="0"/>
              <a:t>arguments</a:t>
            </a:r>
            <a:r>
              <a:rPr lang="en-US" dirty="0" smtClean="0"/>
              <a:t> (a.k.a. actual parameters) to refer to the specific values and/or variables that are passed in when you invoke the method </a:t>
            </a:r>
          </a:p>
          <a:p>
            <a:r>
              <a:rPr lang="en-US" dirty="0" smtClean="0"/>
              <a:t>Also note that other languages refer to methods as </a:t>
            </a:r>
            <a:r>
              <a:rPr lang="en-US" i="1" dirty="0" smtClean="0"/>
              <a:t>functions</a:t>
            </a:r>
            <a:r>
              <a:rPr lang="en-US" dirty="0" smtClean="0"/>
              <a:t> or </a:t>
            </a:r>
            <a:r>
              <a:rPr lang="en-US" i="1" dirty="0" smtClean="0"/>
              <a:t>procedures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173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Write a program that prints out the value of 2</a:t>
            </a:r>
            <a:r>
              <a:rPr lang="en-US" baseline="30000" dirty="0" smtClean="0"/>
              <a:t>x</a:t>
            </a:r>
            <a:r>
              <a:rPr lang="en-US" dirty="0" smtClean="0"/>
              <a:t> for x=1,2,3,…,32</a:t>
            </a:r>
          </a:p>
          <a:p>
            <a:r>
              <a:rPr lang="en-US" dirty="0" smtClean="0"/>
              <a:t>Use the </a:t>
            </a:r>
            <a:r>
              <a:rPr lang="en-US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Math.</a:t>
            </a:r>
            <a:r>
              <a:rPr lang="en-US" i="1" dirty="0" err="1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pow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dirty="0" smtClean="0"/>
              <a:t> method and a </a:t>
            </a: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while </a:t>
            </a:r>
            <a:r>
              <a:rPr lang="en-US" dirty="0" smtClean="0"/>
              <a:t>loop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428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9712" y="2179637"/>
            <a:ext cx="9448800" cy="378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1;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pow2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&lt;= 32) {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pow2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Math.</a:t>
            </a:r>
            <a:r>
              <a:rPr lang="en-US" sz="28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pow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(2,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800" b="1" i="1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"2^%.0f=%.0f%n"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pow2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4735512" y="2179637"/>
            <a:ext cx="4948872" cy="1711325"/>
          </a:xfrm>
          <a:prstGeom prst="wedgeRoundRectCallout">
            <a:avLst>
              <a:gd name="adj1" fmla="val -3983"/>
              <a:gd name="adj2" fmla="val 85174"/>
              <a:gd name="adj3" fmla="val 16667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System.out.printf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  <a:r>
              <a:rPr lang="en-US" dirty="0" smtClean="0"/>
              <a:t> is just another method!  It has a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String</a:t>
            </a:r>
            <a:r>
              <a:rPr lang="en-US" dirty="0" smtClean="0"/>
              <a:t> parameter followed by one argument for each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dirty="0" smtClean="0"/>
              <a:t> place holder</a:t>
            </a: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03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comp128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12459FF-DE4A-4FE4-9155-2FFE1E53AE01}" vid="{AE1A2C68-3AE8-4636-B266-E43DAA38822E}"/>
    </a:ext>
  </a:extLst>
</a:theme>
</file>

<file path=ppt/theme/theme2.xml><?xml version="1.0" encoding="utf-8"?>
<a:theme xmlns:a="http://schemas.openxmlformats.org/drawingml/2006/main" name="comp128 titl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12459FF-DE4A-4FE4-9155-2FFE1E53AE01}" vid="{49AC0599-F6D6-4661-A444-01CF26CBDAF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comp1000</Template>
  <TotalTime>548</TotalTime>
  <Words>1376</Words>
  <Application>Microsoft Macintosh PowerPoint</Application>
  <PresentationFormat>Custom</PresentationFormat>
  <Paragraphs>379</Paragraphs>
  <Slides>33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47" baseType="lpstr">
      <vt:lpstr>Bitstream Vera Serif</vt:lpstr>
      <vt:lpstr>Calibri</vt:lpstr>
      <vt:lpstr>Comic Sans MS</vt:lpstr>
      <vt:lpstr>Consolas</vt:lpstr>
      <vt:lpstr>Cordia New</vt:lpstr>
      <vt:lpstr>Georgia</vt:lpstr>
      <vt:lpstr>msmincho</vt:lpstr>
      <vt:lpstr>Tahoma</vt:lpstr>
      <vt:lpstr>Times New Roman</vt:lpstr>
      <vt:lpstr>Verdana</vt:lpstr>
      <vt:lpstr>Wingdings</vt:lpstr>
      <vt:lpstr>Arial</vt:lpstr>
      <vt:lpstr>comp128</vt:lpstr>
      <vt:lpstr>comp128 title</vt:lpstr>
      <vt:lpstr>WIT COMP1000</vt:lpstr>
      <vt:lpstr>Methods</vt:lpstr>
      <vt:lpstr>Predefined Methods </vt:lpstr>
      <vt:lpstr>Generic Form</vt:lpstr>
      <vt:lpstr>A Few Java Methods</vt:lpstr>
      <vt:lpstr>More Examples</vt:lpstr>
      <vt:lpstr>Terminology Notes</vt:lpstr>
      <vt:lpstr>Exercise</vt:lpstr>
      <vt:lpstr>Answer</vt:lpstr>
      <vt:lpstr>Programmer-Defined Methods</vt:lpstr>
      <vt:lpstr>No Parameters, No Return Value</vt:lpstr>
      <vt:lpstr>Methods</vt:lpstr>
      <vt:lpstr>No Parameters, One Return Value</vt:lpstr>
      <vt:lpstr>Return Values</vt:lpstr>
      <vt:lpstr>Another Example</vt:lpstr>
      <vt:lpstr>Return a Method Call</vt:lpstr>
      <vt:lpstr>Exercise</vt:lpstr>
      <vt:lpstr>Answer</vt:lpstr>
      <vt:lpstr>Stretch!</vt:lpstr>
      <vt:lpstr>Methods with Parameters</vt:lpstr>
      <vt:lpstr>Example with Two Parameters</vt:lpstr>
      <vt:lpstr>Parameters</vt:lpstr>
      <vt:lpstr>Example</vt:lpstr>
      <vt:lpstr>Important Note</vt:lpstr>
      <vt:lpstr>Pass by Value Example</vt:lpstr>
      <vt:lpstr>Getting Input in a Method</vt:lpstr>
      <vt:lpstr>Exercise</vt:lpstr>
      <vt:lpstr>Answer</vt:lpstr>
      <vt:lpstr>Multiple return Statements</vt:lpstr>
      <vt:lpstr>Multiple return Statements Example</vt:lpstr>
      <vt:lpstr>Exercise</vt:lpstr>
      <vt:lpstr>Answer</vt:lpstr>
      <vt:lpstr>Take Home Points</vt:lpstr>
    </vt:vector>
  </TitlesOfParts>
  <Company>Wentworth Institute of Technology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 COMP1000</dc:title>
  <dc:creator>Wiseman, Charlie</dc:creator>
  <cp:lastModifiedBy>Derbinsky, Nathaniel</cp:lastModifiedBy>
  <cp:revision>77</cp:revision>
  <cp:lastPrinted>1601-01-01T00:00:00Z</cp:lastPrinted>
  <dcterms:created xsi:type="dcterms:W3CDTF">2015-10-05T15:41:50Z</dcterms:created>
  <dcterms:modified xsi:type="dcterms:W3CDTF">2017-04-27T20:22:56Z</dcterms:modified>
</cp:coreProperties>
</file>